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7"/>
  </p:notesMasterIdLst>
  <p:handoutMasterIdLst>
    <p:handoutMasterId r:id="rId8"/>
  </p:handoutMasterIdLst>
  <p:sldIdLst>
    <p:sldId id="264" r:id="rId3"/>
    <p:sldId id="276" r:id="rId4"/>
    <p:sldId id="277" r:id="rId5"/>
    <p:sldId id="266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howGuides="1">
      <p:cViewPr varScale="1">
        <p:scale>
          <a:sx n="76" d="100"/>
          <a:sy n="76" d="100"/>
        </p:scale>
        <p:origin x="-90" y="-79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5/7/2015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5/7/2015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5/7/2015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5/7/2015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5/7/2015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5/7/2015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5/7/2015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5/7/2015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5/7/2015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5/7/2015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5/7/2015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Literary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Thesis writing: </a:t>
            </a:r>
            <a:r>
              <a:rPr lang="en-US" i="1" dirty="0" smtClean="0"/>
              <a:t>Till Your Faces Fall Apart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203200"/>
            <a:ext cx="10157354" cy="939800"/>
          </a:xfrm>
        </p:spPr>
        <p:txBody>
          <a:bodyPr/>
          <a:lstStyle/>
          <a:p>
            <a:r>
              <a:rPr lang="en-US" dirty="0" smtClean="0"/>
              <a:t>What NOT to do: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412" y="1371600"/>
            <a:ext cx="11582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Lewis demonstrates how </a:t>
            </a:r>
            <a:r>
              <a:rPr lang="en-US" dirty="0" err="1" smtClean="0"/>
              <a:t>Orual</a:t>
            </a:r>
            <a:r>
              <a:rPr lang="en-US" dirty="0" smtClean="0"/>
              <a:t> feels possessive love for Psyche when she tries to threaten Psyche into returning that love.</a:t>
            </a:r>
          </a:p>
          <a:p>
            <a:pPr lvl="1"/>
            <a:r>
              <a:rPr lang="en-US" dirty="0" smtClean="0"/>
              <a:t>What’s missing?</a:t>
            </a:r>
          </a:p>
          <a:p>
            <a:r>
              <a:rPr lang="en-US" dirty="0" smtClean="0"/>
              <a:t>Lewis contrasts the Fox’s use of rationality and logic against Psyche’s use of unquestioning belief.</a:t>
            </a:r>
            <a:endParaRPr lang="en-US" dirty="0"/>
          </a:p>
          <a:p>
            <a:pPr lvl="1"/>
            <a:r>
              <a:rPr lang="en-US" dirty="0" smtClean="0"/>
              <a:t>What’s missing?</a:t>
            </a:r>
          </a:p>
          <a:p>
            <a:r>
              <a:rPr lang="en-US" dirty="0" err="1" smtClean="0"/>
              <a:t>Orual’s</a:t>
            </a:r>
            <a:r>
              <a:rPr lang="en-US" dirty="0" smtClean="0"/>
              <a:t> fear diminishes throughout the novel because of her growing incorporation of the veil.</a:t>
            </a:r>
          </a:p>
          <a:p>
            <a:pPr lvl="1"/>
            <a:r>
              <a:rPr lang="en-US" dirty="0" smtClean="0"/>
              <a:t>What’s missing?</a:t>
            </a:r>
          </a:p>
          <a:p>
            <a:r>
              <a:rPr lang="en-US" dirty="0" smtClean="0"/>
              <a:t>Psyche is used as the Christ figure in the novel because she is selfless, forgiving, and is sacrificed for the sake of her people.</a:t>
            </a:r>
          </a:p>
          <a:p>
            <a:pPr lvl="1"/>
            <a:r>
              <a:rPr lang="en-US" dirty="0" smtClean="0"/>
              <a:t>What’s missing?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Your answer to all these questions: There’s no expressed theme or greater significance!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81000"/>
            <a:ext cx="3681703" cy="863600"/>
          </a:xfrm>
        </p:spPr>
        <p:txBody>
          <a:bodyPr/>
          <a:lstStyle/>
          <a:p>
            <a:r>
              <a:rPr lang="en-US" dirty="0" smtClean="0"/>
              <a:t>Remember: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080" y="1371600"/>
            <a:ext cx="6487732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There </a:t>
            </a:r>
            <a:r>
              <a:rPr lang="en-US" dirty="0">
                <a:solidFill>
                  <a:schemeClr val="accent4"/>
                </a:solidFill>
              </a:rPr>
              <a:t>are two goals of a literary analysis thesis:</a:t>
            </a:r>
          </a:p>
          <a:p>
            <a:pPr marL="708660" lvl="1" indent="-342900"/>
            <a:r>
              <a:rPr lang="en-US" dirty="0" smtClean="0">
                <a:solidFill>
                  <a:srgbClr val="0000FF"/>
                </a:solidFill>
              </a:rPr>
              <a:t>Tell me the theme/intended message </a:t>
            </a:r>
            <a:r>
              <a:rPr lang="en-US" dirty="0">
                <a:solidFill>
                  <a:srgbClr val="0000FF"/>
                </a:solidFill>
              </a:rPr>
              <a:t>of the work</a:t>
            </a:r>
          </a:p>
          <a:p>
            <a:pPr marL="708660" lvl="1" indent="-342900"/>
            <a:r>
              <a:rPr lang="en-US" dirty="0">
                <a:solidFill>
                  <a:srgbClr val="0000FF"/>
                </a:solidFill>
              </a:rPr>
              <a:t>Indicate how the author creates the </a:t>
            </a:r>
            <a:r>
              <a:rPr lang="en-US" dirty="0" smtClean="0">
                <a:solidFill>
                  <a:srgbClr val="0000FF"/>
                </a:solidFill>
              </a:rPr>
              <a:t>theme (what does he do in the novel to support the theme?)</a:t>
            </a:r>
          </a:p>
          <a:p>
            <a:pPr marL="282015" indent="-342900"/>
            <a:r>
              <a:rPr lang="en-US" dirty="0" smtClean="0">
                <a:solidFill>
                  <a:schemeClr val="accent4"/>
                </a:solidFill>
              </a:rPr>
              <a:t>The thesis is your paper’s “roadmap”</a:t>
            </a:r>
          </a:p>
          <a:p>
            <a:pPr marL="708660" lvl="1" indent="-342900"/>
            <a:r>
              <a:rPr lang="en-US" dirty="0" smtClean="0">
                <a:solidFill>
                  <a:srgbClr val="0000FF"/>
                </a:solidFill>
              </a:rPr>
              <a:t>Just like a map, not every road that exists is going to be a part of it</a:t>
            </a:r>
          </a:p>
          <a:p>
            <a:pPr marL="708660" lvl="1" indent="-342900"/>
            <a:r>
              <a:rPr lang="en-US" dirty="0" smtClean="0">
                <a:solidFill>
                  <a:srgbClr val="0000FF"/>
                </a:solidFill>
              </a:rPr>
              <a:t>The thesis gives the gist; the examples/specifics that prove the thesis go in your body paragraphs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595" y="2590800"/>
            <a:ext cx="4719066" cy="380927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254045" y="1676400"/>
            <a:ext cx="574167" cy="1346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541128" y="2001317"/>
            <a:ext cx="764669" cy="31908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209212" y="2046834"/>
            <a:ext cx="565265" cy="2601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226029">
            <a:off x="9745777" y="771436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body paragraphs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602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759200"/>
            <a:ext cx="7543800" cy="193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message is Lewis trying to convey with your chosen motif?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2" y="2438400"/>
            <a:ext cx="7543800" cy="1296987"/>
          </a:xfrm>
        </p:spPr>
        <p:txBody>
          <a:bodyPr/>
          <a:lstStyle/>
          <a:p>
            <a:r>
              <a:rPr lang="en-US" dirty="0" smtClean="0"/>
              <a:t>Keep in mind as you formulate your thesis: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228</Words>
  <Application>Microsoft Office PowerPoint</Application>
  <PresentationFormat>Custom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Books 16x9</vt:lpstr>
      <vt:lpstr>Literary Analysis</vt:lpstr>
      <vt:lpstr>What NOT to do:</vt:lpstr>
      <vt:lpstr>Remember:</vt:lpstr>
      <vt:lpstr>What message is Lewis trying to convey with your chosen motif?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2015-05-06T23:43:31Z</dcterms:created>
  <dcterms:modified xsi:type="dcterms:W3CDTF">2015-05-07T18:35:49Z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