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65" r:id="rId3"/>
    <p:sldId id="315" r:id="rId4"/>
    <p:sldId id="316" r:id="rId5"/>
    <p:sldId id="317" r:id="rId6"/>
    <p:sldId id="318" r:id="rId7"/>
    <p:sldId id="319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5/7/2015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5/7/2015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5/7/2015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a Literary Analysis Essay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cap="none" dirty="0" smtClean="0"/>
              <a:t>Till We </a:t>
            </a:r>
            <a:r>
              <a:rPr lang="it-IT" i="1" cap="none" dirty="0"/>
              <a:t>H</a:t>
            </a:r>
            <a:r>
              <a:rPr lang="it-IT" i="1" cap="none" dirty="0" smtClean="0"/>
              <a:t>ave </a:t>
            </a:r>
            <a:r>
              <a:rPr lang="it-IT" i="1" cap="none" dirty="0"/>
              <a:t>F</a:t>
            </a:r>
            <a:r>
              <a:rPr lang="it-IT" i="1" cap="none" dirty="0" smtClean="0"/>
              <a:t>aces</a:t>
            </a:r>
            <a:endParaRPr lang="it-IT" i="1" cap="none" dirty="0"/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Steps”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motif you want to focus 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Narrow the scope of writing:</a:t>
            </a:r>
          </a:p>
          <a:p>
            <a:pPr marL="696912" lvl="1" indent="-457200"/>
            <a:r>
              <a:rPr lang="en-US" dirty="0" smtClean="0"/>
              <a:t>How is the motif evident? </a:t>
            </a:r>
          </a:p>
          <a:p>
            <a:pPr marL="696912" lvl="1" indent="-457200"/>
            <a:r>
              <a:rPr lang="en-US" dirty="0" smtClean="0"/>
              <a:t>Specific characters and focus on the importance of motif</a:t>
            </a:r>
          </a:p>
          <a:p>
            <a:pPr marL="696912" lvl="1" indent="-457200"/>
            <a:r>
              <a:rPr lang="en-US" dirty="0" smtClean="0"/>
              <a:t>Use of motif to develop theme/specific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Craft a thesis.</a:t>
            </a:r>
          </a:p>
          <a:p>
            <a:pPr marL="696912" lvl="1" indent="-457200"/>
            <a:r>
              <a:rPr lang="en-US" dirty="0" smtClean="0"/>
              <a:t>Significant aspect of motif</a:t>
            </a:r>
          </a:p>
          <a:p>
            <a:pPr marL="696912" lvl="1" indent="-457200"/>
            <a:r>
              <a:rPr lang="en-US" dirty="0" smtClean="0"/>
              <a:t>Guide for the essay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Thesis: What does it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Shows how that element/motif is specifically reflected in </a:t>
            </a:r>
            <a:r>
              <a:rPr lang="en-US" dirty="0" smtClean="0"/>
              <a:t>the work</a:t>
            </a:r>
            <a:endParaRPr lang="en-US" dirty="0"/>
          </a:p>
          <a:p>
            <a:r>
              <a:rPr lang="en-US" dirty="0" smtClean="0"/>
              <a:t>Focuses on the significance of an element/motif in the work</a:t>
            </a:r>
          </a:p>
          <a:p>
            <a:r>
              <a:rPr lang="en-US" dirty="0" smtClean="0"/>
              <a:t>Can include: author’s name, title of work </a:t>
            </a:r>
          </a:p>
          <a:p>
            <a:pPr lvl="1"/>
            <a:r>
              <a:rPr lang="en-US" dirty="0" smtClean="0"/>
              <a:t>BEST placed in the introduction, not the thesis </a:t>
            </a:r>
          </a:p>
          <a:p>
            <a:r>
              <a:rPr lang="en-US" dirty="0" smtClean="0"/>
              <a:t>AVOID  the three point  thesis.</a:t>
            </a:r>
          </a:p>
          <a:p>
            <a:pPr lvl="1"/>
            <a:r>
              <a:rPr lang="en-US" dirty="0" smtClean="0"/>
              <a:t>More than three quotes/events will be used to support the thesis.</a:t>
            </a:r>
          </a:p>
          <a:p>
            <a:pPr lvl="1"/>
            <a:r>
              <a:rPr lang="en-US" dirty="0" smtClean="0"/>
              <a:t>Narrows the focus of the essay to three events of novel,  not a comprehensive 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76200"/>
            <a:ext cx="9144001" cy="1371600"/>
          </a:xfrm>
        </p:spPr>
        <p:txBody>
          <a:bodyPr/>
          <a:lstStyle/>
          <a:p>
            <a:r>
              <a:rPr lang="en-US" dirty="0" smtClean="0"/>
              <a:t>A Visual </a:t>
            </a:r>
            <a:endParaRPr lang="en-US" dirty="0"/>
          </a:p>
        </p:txBody>
      </p:sp>
      <p:pic>
        <p:nvPicPr>
          <p:cNvPr id="1026" name="Picture 2" descr="http://www.bromacbuilders.com/images/tree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76199"/>
            <a:ext cx="5029200" cy="6265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942012" y="4431096"/>
            <a:ext cx="2819400" cy="1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04012" y="47244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75012" y="5943600"/>
            <a:ext cx="2514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99212" y="41910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89012" y="534343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Thesis: This is the foundation for entire essay. It holds everything else up.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94813" y="36576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 Sentences: These DIRECTLY relate back to the thesis. They provide a link between the thesis and the information in the rest of the paragraph. </a:t>
            </a:r>
            <a:endParaRPr lang="en-US" dirty="0"/>
          </a:p>
        </p:txBody>
      </p:sp>
      <p:sp>
        <p:nvSpPr>
          <p:cNvPr id="24" name="Left Bracket 23"/>
          <p:cNvSpPr/>
          <p:nvPr/>
        </p:nvSpPr>
        <p:spPr>
          <a:xfrm>
            <a:off x="2741612" y="990600"/>
            <a:ext cx="457200" cy="25527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5612" y="1905000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Quotes/Support: A logical outgrowth from the topic sentence. It is connected to point of paragraph and thesis. Gives essay its fullness and depth.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447211" y="457200"/>
            <a:ext cx="243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parts work together to create a unified idea and prove a particular idea.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333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0"/>
            <a:ext cx="9144001" cy="914400"/>
          </a:xfrm>
        </p:spPr>
        <p:txBody>
          <a:bodyPr/>
          <a:lstStyle/>
          <a:p>
            <a:r>
              <a:rPr lang="en-US" dirty="0" smtClean="0"/>
              <a:t>The Paragraph: What is the 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295401"/>
            <a:ext cx="9362993" cy="5181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Topic sentence- connects back to thesis and provides direction for essay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Quotes (at least 2) that support topic sentence and further prove the thesis</a:t>
            </a:r>
          </a:p>
          <a:p>
            <a:pPr marL="696912" lvl="1" indent="-457200"/>
            <a:r>
              <a:rPr lang="en-US" sz="2400" dirty="0" smtClean="0"/>
              <a:t>Intro the quote- provide context for what is going on in scene</a:t>
            </a:r>
          </a:p>
          <a:p>
            <a:pPr marL="696912" lvl="1" indent="-457200"/>
            <a:r>
              <a:rPr lang="en-US" sz="2400" dirty="0" smtClean="0"/>
              <a:t>Establish speaker</a:t>
            </a:r>
          </a:p>
          <a:p>
            <a:pPr marL="696912" lvl="1" indent="-457200"/>
            <a:r>
              <a:rPr lang="en-US" sz="2400" dirty="0" smtClean="0"/>
              <a:t>Following quote, give the analysis that proves the quote supports the thesis</a:t>
            </a:r>
          </a:p>
          <a:p>
            <a:pPr marL="915987" lvl="2" indent="-457200"/>
            <a:r>
              <a:rPr lang="en-US" sz="2000" dirty="0" smtClean="0"/>
              <a:t>This shows the significance from thesis</a:t>
            </a:r>
          </a:p>
          <a:p>
            <a:pPr marL="696912" lvl="1" indent="-457200"/>
            <a:r>
              <a:rPr lang="en-US" sz="2200" dirty="0" smtClean="0"/>
              <a:t>Citation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Conclusion sentence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90600"/>
          </a:xfrm>
        </p:spPr>
        <p:txBody>
          <a:bodyPr/>
          <a:lstStyle/>
          <a:p>
            <a:r>
              <a:rPr lang="en-US" dirty="0" smtClean="0"/>
              <a:t>Deciding on Body Paragraphs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524000"/>
            <a:ext cx="9829800" cy="4953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significance of motif/element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Think of events/moments in the novel that would exhibit that significance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Organization determined by motif:</a:t>
            </a:r>
          </a:p>
          <a:p>
            <a:pPr marL="696912" lvl="1" indent="-457200"/>
            <a:r>
              <a:rPr lang="en-US" dirty="0" smtClean="0"/>
              <a:t>Character</a:t>
            </a:r>
          </a:p>
          <a:p>
            <a:pPr marL="696912" lvl="1" indent="-457200"/>
            <a:r>
              <a:rPr lang="en-US" dirty="0" smtClean="0"/>
              <a:t>Idea/subtopic</a:t>
            </a:r>
          </a:p>
          <a:p>
            <a:pPr marL="696912" lvl="1" indent="-457200"/>
            <a:r>
              <a:rPr lang="en-US" dirty="0" smtClean="0"/>
              <a:t>Scene/stage/event</a:t>
            </a:r>
          </a:p>
          <a:p>
            <a:pPr marL="696912" lvl="1" indent="-457200"/>
            <a:r>
              <a:rPr lang="en-US" dirty="0" smtClean="0"/>
              <a:t>Commonalities vs. Differences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Pull quotes that prove points for body paragraphs, and organize them into the structure you have chosen.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351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Digital Blue Tunnel 16x9</vt:lpstr>
      <vt:lpstr>Building a Literary Analysis Essay</vt:lpstr>
      <vt:lpstr>“The Steps”</vt:lpstr>
      <vt:lpstr>The Thesis: What does it look like?</vt:lpstr>
      <vt:lpstr>A Visual </vt:lpstr>
      <vt:lpstr>The Paragraph: What is the structure?</vt:lpstr>
      <vt:lpstr>Deciding on Body Paragraphs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2015-05-06T15:23:44Z</dcterms:created>
  <dcterms:modified xsi:type="dcterms:W3CDTF">2015-05-07T18:36:35Z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