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22"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4D51BC-A2AE-4AAC-9A6F-D88B07DEB290}" type="datetimeFigureOut">
              <a:rPr lang="en-US" smtClean="0"/>
              <a:pPr/>
              <a:t>10/18/2013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C3AD1D-C225-49CA-B48F-448D2C8F619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16" name="Slide Number Placeholder 15"/>
          <p:cNvSpPr>
            <a:spLocks noGrp="1"/>
          </p:cNvSpPr>
          <p:nvPr>
            <p:ph type="sldNum" sz="quarter" idx="11"/>
          </p:nvPr>
        </p:nvSpPr>
        <p:spPr/>
        <p:txBody>
          <a:bodyPr/>
          <a:lstStyle/>
          <a:p>
            <a:fld id="{A30F0CC8-B530-49C3-A98F-6A7A404733AD}"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F0CC8-B530-49C3-A98F-6A7A404733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F0CC8-B530-49C3-A98F-6A7A404733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5DB7F30-83FB-458D-BE1F-3DC914631A34}" type="datetimeFigureOut">
              <a:rPr lang="en-US" smtClean="0"/>
              <a:pPr/>
              <a:t>10/18/2013</a:t>
            </a:fld>
            <a:endParaRPr lang="en-US"/>
          </a:p>
        </p:txBody>
      </p:sp>
      <p:sp>
        <p:nvSpPr>
          <p:cNvPr id="15" name="Slide Number Placeholder 14"/>
          <p:cNvSpPr>
            <a:spLocks noGrp="1"/>
          </p:cNvSpPr>
          <p:nvPr>
            <p:ph type="sldNum" sz="quarter" idx="15"/>
          </p:nvPr>
        </p:nvSpPr>
        <p:spPr/>
        <p:txBody>
          <a:bodyPr/>
          <a:lstStyle>
            <a:lvl1pPr algn="ctr">
              <a:defRPr/>
            </a:lvl1pPr>
          </a:lstStyle>
          <a:p>
            <a:fld id="{A30F0CC8-B530-49C3-A98F-6A7A404733AD}"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F0CC8-B530-49C3-A98F-6A7A404733A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F0CC8-B530-49C3-A98F-6A7A404733A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30F0CC8-B530-49C3-A98F-6A7A404733A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F0CC8-B530-49C3-A98F-6A7A404733A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F0CC8-B530-49C3-A98F-6A7A404733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5DB7F30-83FB-458D-BE1F-3DC914631A34}" type="datetimeFigureOut">
              <a:rPr lang="en-US" smtClean="0"/>
              <a:pPr/>
              <a:t>10/18/2013</a:t>
            </a:fld>
            <a:endParaRPr lang="en-US"/>
          </a:p>
        </p:txBody>
      </p:sp>
      <p:sp>
        <p:nvSpPr>
          <p:cNvPr id="9" name="Slide Number Placeholder 8"/>
          <p:cNvSpPr>
            <a:spLocks noGrp="1"/>
          </p:cNvSpPr>
          <p:nvPr>
            <p:ph type="sldNum" sz="quarter" idx="15"/>
          </p:nvPr>
        </p:nvSpPr>
        <p:spPr/>
        <p:txBody>
          <a:bodyPr/>
          <a:lstStyle/>
          <a:p>
            <a:fld id="{A30F0CC8-B530-49C3-A98F-6A7A404733AD}"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5DB7F30-83FB-458D-BE1F-3DC914631A34}" type="datetimeFigureOut">
              <a:rPr lang="en-US" smtClean="0"/>
              <a:pPr/>
              <a:t>10/18/2013</a:t>
            </a:fld>
            <a:endParaRPr lang="en-US"/>
          </a:p>
        </p:txBody>
      </p:sp>
      <p:sp>
        <p:nvSpPr>
          <p:cNvPr id="9" name="Slide Number Placeholder 8"/>
          <p:cNvSpPr>
            <a:spLocks noGrp="1"/>
          </p:cNvSpPr>
          <p:nvPr>
            <p:ph type="sldNum" sz="quarter" idx="11"/>
          </p:nvPr>
        </p:nvSpPr>
        <p:spPr/>
        <p:txBody>
          <a:bodyPr/>
          <a:lstStyle/>
          <a:p>
            <a:fld id="{A30F0CC8-B530-49C3-A98F-6A7A404733A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DB7F30-83FB-458D-BE1F-3DC914631A34}" type="datetimeFigureOut">
              <a:rPr lang="en-US" smtClean="0"/>
              <a:pPr/>
              <a:t>10/18/2013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30F0CC8-B530-49C3-A98F-6A7A404733A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blegateway.com/passage/?search=Genesis+30&amp;version=NIV"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iblegateway.com/passage/?search=Genesis+29&amp;version=NIV"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iblegateway.com/passage/?search=Genesis+29&amp;version=NIV"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biblegateway.com/passage/?search=Genesis+30&amp;version=NIV"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iblegateway.com/passage/?search=Genesis+30&amp;version=NI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The role of women in the Old Testament</a:t>
            </a:r>
            <a:endParaRPr lang="en-US" b="1" dirty="0"/>
          </a:p>
        </p:txBody>
      </p:sp>
      <p:sp>
        <p:nvSpPr>
          <p:cNvPr id="2" name="Title 1"/>
          <p:cNvSpPr>
            <a:spLocks noGrp="1"/>
          </p:cNvSpPr>
          <p:nvPr>
            <p:ph type="ctrTitle"/>
          </p:nvPr>
        </p:nvSpPr>
        <p:spPr/>
        <p:txBody>
          <a:bodyPr/>
          <a:lstStyle/>
          <a:p>
            <a:r>
              <a:rPr b="1" smtClean="0"/>
              <a:t>The Story of Jacob and his Wives Leah and Rachel</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4800" y="2057400"/>
            <a:ext cx="5257800" cy="4495800"/>
          </a:xfrm>
        </p:spPr>
        <p:txBody>
          <a:bodyPr>
            <a:normAutofit fontScale="62500" lnSpcReduction="20000"/>
          </a:bodyPr>
          <a:lstStyle/>
          <a:p>
            <a:pPr marL="0" indent="0">
              <a:buNone/>
            </a:pPr>
            <a:r>
              <a:rPr lang="en-US" dirty="0" smtClean="0"/>
              <a:t> </a:t>
            </a:r>
            <a:r>
              <a:rPr lang="en-US" b="1" baseline="30000" dirty="0" smtClean="0">
                <a:solidFill>
                  <a:schemeClr val="tx2">
                    <a:lumMod val="90000"/>
                  </a:schemeClr>
                </a:solidFill>
              </a:rPr>
              <a:t>16</a:t>
            </a:r>
            <a:r>
              <a:rPr lang="en-US" b="1" dirty="0" smtClean="0">
                <a:solidFill>
                  <a:schemeClr val="tx2">
                    <a:lumMod val="90000"/>
                  </a:schemeClr>
                </a:solidFill>
              </a:rPr>
              <a:t> So when Jacob came in from the fields that evening, Leah went out to meet him. “You must sleep with me,” she said. “I have hired you with my son’s mandrakes.” So he slept with her that night.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17</a:t>
            </a:r>
            <a:r>
              <a:rPr lang="en-US" b="1" dirty="0" smtClean="0">
                <a:solidFill>
                  <a:schemeClr val="tx2">
                    <a:lumMod val="90000"/>
                  </a:schemeClr>
                </a:solidFill>
              </a:rPr>
              <a:t> God listened to Leah, and she became pregnant and bore Jacob a fifth son. </a:t>
            </a:r>
            <a:r>
              <a:rPr lang="en-US" b="1" baseline="30000" dirty="0" smtClean="0">
                <a:solidFill>
                  <a:schemeClr val="tx2">
                    <a:lumMod val="90000"/>
                  </a:schemeClr>
                </a:solidFill>
              </a:rPr>
              <a:t>18</a:t>
            </a:r>
            <a:r>
              <a:rPr lang="en-US" b="1" dirty="0" smtClean="0">
                <a:solidFill>
                  <a:schemeClr val="tx2">
                    <a:lumMod val="90000"/>
                  </a:schemeClr>
                </a:solidFill>
              </a:rPr>
              <a:t> Then Leah said, “God has rewarded me for giving my servant to my husband.” So she named him Issachar.</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f"/>
              </a:rPr>
              <a:t>f</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19</a:t>
            </a:r>
            <a:r>
              <a:rPr lang="en-US" b="1" dirty="0" smtClean="0">
                <a:solidFill>
                  <a:schemeClr val="tx2">
                    <a:lumMod val="90000"/>
                  </a:schemeClr>
                </a:solidFill>
              </a:rPr>
              <a:t> Leah conceived again and bore Jacob a sixth son. </a:t>
            </a:r>
            <a:r>
              <a:rPr lang="en-US" b="1" baseline="30000" dirty="0" smtClean="0">
                <a:solidFill>
                  <a:schemeClr val="tx2">
                    <a:lumMod val="90000"/>
                  </a:schemeClr>
                </a:solidFill>
              </a:rPr>
              <a:t>20</a:t>
            </a:r>
            <a:r>
              <a:rPr lang="en-US" b="1" dirty="0" smtClean="0">
                <a:solidFill>
                  <a:schemeClr val="tx2">
                    <a:lumMod val="90000"/>
                  </a:schemeClr>
                </a:solidFill>
              </a:rPr>
              <a:t> Then Leah said, “God has presented me with a precious gift. This time my husband will treat me with honor, because I have borne him six sons.” So she named him </a:t>
            </a:r>
            <a:r>
              <a:rPr lang="en-US" b="1" dirty="0" err="1" smtClean="0">
                <a:solidFill>
                  <a:schemeClr val="tx2">
                    <a:lumMod val="90000"/>
                  </a:schemeClr>
                </a:solidFill>
              </a:rPr>
              <a:t>Zebulun</a:t>
            </a:r>
            <a:r>
              <a:rPr lang="en-US" b="1" dirty="0" smtClean="0">
                <a:solidFill>
                  <a:schemeClr val="tx2">
                    <a:lumMod val="90000"/>
                  </a:schemeClr>
                </a:solidFill>
              </a:rPr>
              <a:t>.</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g"/>
              </a:rPr>
              <a:t>g</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21</a:t>
            </a:r>
            <a:r>
              <a:rPr lang="en-US" b="1" dirty="0" smtClean="0">
                <a:solidFill>
                  <a:schemeClr val="tx2">
                    <a:lumMod val="90000"/>
                  </a:schemeClr>
                </a:solidFill>
              </a:rPr>
              <a:t> Some time later she gave birth to a daughter and named her Dinah.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22</a:t>
            </a:r>
            <a:r>
              <a:rPr lang="en-US" b="1" dirty="0" smtClean="0">
                <a:solidFill>
                  <a:schemeClr val="tx2">
                    <a:lumMod val="90000"/>
                  </a:schemeClr>
                </a:solidFill>
              </a:rPr>
              <a:t> Then God remembered Rachel; he listened to her and enabled her to conceive. </a:t>
            </a:r>
            <a:r>
              <a:rPr lang="en-US" b="1" baseline="30000" dirty="0" smtClean="0">
                <a:solidFill>
                  <a:schemeClr val="tx2">
                    <a:lumMod val="90000"/>
                  </a:schemeClr>
                </a:solidFill>
              </a:rPr>
              <a:t>23</a:t>
            </a:r>
            <a:r>
              <a:rPr lang="en-US" b="1" dirty="0" smtClean="0">
                <a:solidFill>
                  <a:schemeClr val="tx2">
                    <a:lumMod val="90000"/>
                  </a:schemeClr>
                </a:solidFill>
              </a:rPr>
              <a:t> She became pregnant and gave birth to a son and said, “God has taken away my disgrace.” </a:t>
            </a:r>
            <a:r>
              <a:rPr lang="en-US" b="1" baseline="30000" dirty="0" smtClean="0">
                <a:solidFill>
                  <a:schemeClr val="tx2">
                    <a:lumMod val="90000"/>
                  </a:schemeClr>
                </a:solidFill>
              </a:rPr>
              <a:t>24</a:t>
            </a:r>
            <a:r>
              <a:rPr lang="en-US" b="1" dirty="0" smtClean="0">
                <a:solidFill>
                  <a:schemeClr val="tx2">
                    <a:lumMod val="90000"/>
                  </a:schemeClr>
                </a:solidFill>
              </a:rPr>
              <a:t> She named him Joseph,</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h"/>
              </a:rPr>
              <a:t>h</a:t>
            </a:r>
            <a:r>
              <a:rPr lang="en-US" b="1" baseline="30000" dirty="0" smtClean="0">
                <a:solidFill>
                  <a:schemeClr val="tx2">
                    <a:lumMod val="90000"/>
                  </a:schemeClr>
                </a:solidFill>
              </a:rPr>
              <a:t>]</a:t>
            </a:r>
            <a:r>
              <a:rPr lang="en-US" b="1" dirty="0" smtClean="0">
                <a:solidFill>
                  <a:schemeClr val="tx2">
                    <a:lumMod val="90000"/>
                  </a:schemeClr>
                </a:solidFill>
              </a:rPr>
              <a:t> and said, “May the LORD add to me another son.” </a:t>
            </a:r>
          </a:p>
          <a:p>
            <a:pPr marL="0" indent="0">
              <a:buNone/>
            </a:pPr>
            <a:endParaRPr lang="en-US" b="1" dirty="0">
              <a:solidFill>
                <a:schemeClr val="tx2">
                  <a:lumMod val="90000"/>
                </a:schemeClr>
              </a:solidFill>
            </a:endParaRPr>
          </a:p>
        </p:txBody>
      </p:sp>
      <p:sp>
        <p:nvSpPr>
          <p:cNvPr id="4" name="Title 3"/>
          <p:cNvSpPr>
            <a:spLocks noGrp="1"/>
          </p:cNvSpPr>
          <p:nvPr>
            <p:ph type="title"/>
          </p:nvPr>
        </p:nvSpPr>
        <p:spPr>
          <a:xfrm>
            <a:off x="381000" y="457200"/>
            <a:ext cx="8382000" cy="1295400"/>
          </a:xfrm>
          <a:ln w="57150"/>
        </p:spPr>
        <p:style>
          <a:lnRef idx="2">
            <a:schemeClr val="accent1"/>
          </a:lnRef>
          <a:fillRef idx="1">
            <a:schemeClr val="lt1"/>
          </a:fillRef>
          <a:effectRef idx="0">
            <a:schemeClr val="accent1"/>
          </a:effectRef>
          <a:fontRef idx="minor">
            <a:schemeClr val="dk1"/>
          </a:fontRef>
        </p:style>
        <p:txBody>
          <a:bodyPr anchor="ctr">
            <a:noAutofit/>
          </a:bodyPr>
          <a:lstStyle/>
          <a:p>
            <a:r>
              <a:rPr sz="2000" smtClean="0">
                <a:solidFill>
                  <a:schemeClr val="bg2">
                    <a:lumMod val="60000"/>
                    <a:lumOff val="40000"/>
                  </a:schemeClr>
                </a:solidFill>
              </a:rPr>
              <a:t>Leah hired Jacob with her son's mandrakes and bore him a 5</a:t>
            </a:r>
            <a:r>
              <a:rPr sz="2000" baseline="30000" smtClean="0">
                <a:solidFill>
                  <a:schemeClr val="bg2">
                    <a:lumMod val="60000"/>
                    <a:lumOff val="40000"/>
                  </a:schemeClr>
                </a:solidFill>
              </a:rPr>
              <a:t>th</a:t>
            </a:r>
            <a:r>
              <a:rPr sz="2000" smtClean="0">
                <a:solidFill>
                  <a:schemeClr val="bg2">
                    <a:lumMod val="60000"/>
                    <a:lumOff val="40000"/>
                  </a:schemeClr>
                </a:solidFill>
              </a:rPr>
              <a:t> son, Issachar.  Leah then bore him a 6</a:t>
            </a:r>
            <a:r>
              <a:rPr sz="2000" baseline="30000" smtClean="0">
                <a:solidFill>
                  <a:schemeClr val="bg2">
                    <a:lumMod val="60000"/>
                    <a:lumOff val="40000"/>
                  </a:schemeClr>
                </a:solidFill>
              </a:rPr>
              <a:t>th</a:t>
            </a:r>
            <a:r>
              <a:rPr sz="2000" smtClean="0">
                <a:solidFill>
                  <a:schemeClr val="bg2">
                    <a:lumMod val="60000"/>
                    <a:lumOff val="40000"/>
                  </a:schemeClr>
                </a:solidFill>
              </a:rPr>
              <a:t> child, Zebulun. </a:t>
            </a:r>
            <a:r>
              <a:rPr lang="en-US" sz="2000" dirty="0" smtClean="0">
                <a:solidFill>
                  <a:schemeClr val="bg2">
                    <a:lumMod val="60000"/>
                    <a:lumOff val="40000"/>
                  </a:schemeClr>
                </a:solidFill>
              </a:rPr>
              <a:t>A</a:t>
            </a:r>
            <a:r>
              <a:rPr sz="2000" smtClean="0">
                <a:solidFill>
                  <a:schemeClr val="bg2">
                    <a:lumMod val="60000"/>
                    <a:lumOff val="40000"/>
                  </a:schemeClr>
                </a:solidFill>
              </a:rPr>
              <a:t>nd then God gave her a daughter, Dinah.  Then God finally restored Rachel's ability to bear children and gave her  2 sons, Joseph and Benjamin.</a:t>
            </a:r>
            <a:endParaRPr lang="en-US" sz="2000" dirty="0">
              <a:solidFill>
                <a:schemeClr val="bg2">
                  <a:lumMod val="60000"/>
                  <a:lumOff val="40000"/>
                </a:schemeClr>
              </a:solidFill>
            </a:endParaRPr>
          </a:p>
        </p:txBody>
      </p:sp>
      <p:pic>
        <p:nvPicPr>
          <p:cNvPr id="5" name="Picture 4" descr="Joseph_Coat_Of_Many_Colors.jpg"/>
          <p:cNvPicPr>
            <a:picLocks noChangeAspect="1"/>
          </p:cNvPicPr>
          <p:nvPr/>
        </p:nvPicPr>
        <p:blipFill>
          <a:blip r:embed="rId3"/>
          <a:stretch>
            <a:fillRect/>
          </a:stretch>
        </p:blipFill>
        <p:spPr>
          <a:xfrm>
            <a:off x="5638800" y="2362200"/>
            <a:ext cx="2925838" cy="36865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smtClean="0"/>
              <a:t/>
            </a:r>
            <a:br>
              <a:rPr smtClean="0"/>
            </a:br>
            <a:endParaRPr lang="en-US" dirty="0"/>
          </a:p>
        </p:txBody>
      </p:sp>
      <p:sp>
        <p:nvSpPr>
          <p:cNvPr id="4" name="TextBox 3"/>
          <p:cNvSpPr txBox="1"/>
          <p:nvPr/>
        </p:nvSpPr>
        <p:spPr>
          <a:xfrm>
            <a:off x="609600" y="381000"/>
            <a:ext cx="8153400" cy="461665"/>
          </a:xfrm>
          <a:prstGeom prst="rect">
            <a:avLst/>
          </a:prstGeom>
          <a:noFill/>
        </p:spPr>
        <p:txBody>
          <a:bodyPr wrap="square" rtlCol="0">
            <a:spAutoFit/>
          </a:bodyPr>
          <a:lstStyle/>
          <a:p>
            <a:endParaRPr lang="en-US" sz="2400" b="1" dirty="0">
              <a:solidFill>
                <a:schemeClr val="accent2">
                  <a:lumMod val="75000"/>
                </a:schemeClr>
              </a:solidFill>
              <a:latin typeface="Bernard MT Condensed" pitchFamily="18" charset="0"/>
            </a:endParaRPr>
          </a:p>
        </p:txBody>
      </p:sp>
      <p:pic>
        <p:nvPicPr>
          <p:cNvPr id="5" name="Picture 4" descr="rachel2.jpg"/>
          <p:cNvPicPr>
            <a:picLocks noChangeAspect="1"/>
          </p:cNvPicPr>
          <p:nvPr/>
        </p:nvPicPr>
        <p:blipFill>
          <a:blip r:embed="rId2"/>
          <a:stretch>
            <a:fillRect/>
          </a:stretch>
        </p:blipFill>
        <p:spPr>
          <a:xfrm>
            <a:off x="3720812" y="228600"/>
            <a:ext cx="5018048" cy="4114800"/>
          </a:xfrm>
          <a:prstGeom prst="rect">
            <a:avLst/>
          </a:prstGeom>
        </p:spPr>
      </p:pic>
      <p:sp>
        <p:nvSpPr>
          <p:cNvPr id="2" name="Content Placeholder 1"/>
          <p:cNvSpPr>
            <a:spLocks noGrp="1"/>
          </p:cNvSpPr>
          <p:nvPr>
            <p:ph idx="1"/>
          </p:nvPr>
        </p:nvSpPr>
        <p:spPr>
          <a:xfrm>
            <a:off x="457200" y="762000"/>
            <a:ext cx="5562600" cy="4800600"/>
          </a:xfrm>
        </p:spPr>
        <p:txBody>
          <a:bodyPr>
            <a:noAutofit/>
          </a:bodyPr>
          <a:lstStyle/>
          <a:p>
            <a:pPr marL="0" indent="0">
              <a:buNone/>
            </a:pPr>
            <a:r>
              <a:rPr lang="en-US" sz="1600" b="1" dirty="0" smtClean="0">
                <a:solidFill>
                  <a:schemeClr val="tx2">
                    <a:lumMod val="90000"/>
                  </a:schemeClr>
                </a:solidFill>
              </a:rPr>
              <a:t>Then Jacob continued on his journey and came to the land of the eastern peoples. </a:t>
            </a:r>
            <a:r>
              <a:rPr lang="en-US" sz="1600" b="1" baseline="30000" dirty="0" smtClean="0">
                <a:solidFill>
                  <a:schemeClr val="tx2">
                    <a:lumMod val="90000"/>
                  </a:schemeClr>
                </a:solidFill>
              </a:rPr>
              <a:t>2</a:t>
            </a:r>
            <a:r>
              <a:rPr lang="en-US" sz="1600" b="1" dirty="0" smtClean="0">
                <a:solidFill>
                  <a:schemeClr val="tx2">
                    <a:lumMod val="90000"/>
                  </a:schemeClr>
                </a:solidFill>
              </a:rPr>
              <a:t> There he saw a well in the open country, with three flocks of sheep lying near it because the flocks were watered from that well. The stone over the mouth of the well was large. </a:t>
            </a:r>
            <a:r>
              <a:rPr lang="en-US" sz="1600" b="1" baseline="30000" dirty="0" smtClean="0">
                <a:solidFill>
                  <a:schemeClr val="tx2">
                    <a:lumMod val="90000"/>
                  </a:schemeClr>
                </a:solidFill>
              </a:rPr>
              <a:t>3</a:t>
            </a:r>
            <a:r>
              <a:rPr lang="en-US" sz="1600" b="1" dirty="0" smtClean="0">
                <a:solidFill>
                  <a:schemeClr val="tx2">
                    <a:lumMod val="90000"/>
                  </a:schemeClr>
                </a:solidFill>
              </a:rPr>
              <a:t> When all the flocks were gathered there, the shepherds would roll the stone away from the well’s mouth and water the sheep. Then they would return the stone to its place over the mouth of the well.  </a:t>
            </a:r>
            <a:r>
              <a:rPr lang="en-US" sz="1600" b="1" baseline="30000" dirty="0" smtClean="0">
                <a:solidFill>
                  <a:schemeClr val="tx2">
                    <a:lumMod val="90000"/>
                  </a:schemeClr>
                </a:solidFill>
              </a:rPr>
              <a:t>4</a:t>
            </a:r>
            <a:r>
              <a:rPr lang="en-US" sz="1600" b="1" dirty="0" smtClean="0">
                <a:solidFill>
                  <a:schemeClr val="tx2">
                    <a:lumMod val="90000"/>
                  </a:schemeClr>
                </a:solidFill>
              </a:rPr>
              <a:t> Jacob asked the shepherds, “My brothers, where are you from?” </a:t>
            </a:r>
            <a:br>
              <a:rPr lang="en-US" sz="1600" b="1" dirty="0" smtClean="0">
                <a:solidFill>
                  <a:schemeClr val="tx2">
                    <a:lumMod val="90000"/>
                  </a:schemeClr>
                </a:solidFill>
              </a:rPr>
            </a:br>
            <a:r>
              <a:rPr lang="en-US" sz="1600" b="1" dirty="0" smtClean="0">
                <a:solidFill>
                  <a:schemeClr val="tx2">
                    <a:lumMod val="90000"/>
                  </a:schemeClr>
                </a:solidFill>
              </a:rPr>
              <a:t>   “We’re from Harran,” they replied. </a:t>
            </a:r>
            <a:br>
              <a:rPr lang="en-US" sz="1600" b="1" dirty="0" smtClean="0">
                <a:solidFill>
                  <a:schemeClr val="tx2">
                    <a:lumMod val="90000"/>
                  </a:schemeClr>
                </a:solidFill>
              </a:rPr>
            </a:br>
            <a:r>
              <a:rPr lang="en-US" sz="1600" b="1" dirty="0" smtClean="0">
                <a:solidFill>
                  <a:schemeClr val="tx2">
                    <a:lumMod val="90000"/>
                  </a:schemeClr>
                </a:solidFill>
              </a:rPr>
              <a:t> </a:t>
            </a:r>
            <a:r>
              <a:rPr lang="en-US" sz="1600" b="1" baseline="30000" dirty="0" smtClean="0">
                <a:solidFill>
                  <a:schemeClr val="tx2">
                    <a:lumMod val="90000"/>
                  </a:schemeClr>
                </a:solidFill>
              </a:rPr>
              <a:t>5</a:t>
            </a:r>
            <a:r>
              <a:rPr lang="en-US" sz="1600" b="1" dirty="0" smtClean="0">
                <a:solidFill>
                  <a:schemeClr val="tx2">
                    <a:lumMod val="90000"/>
                  </a:schemeClr>
                </a:solidFill>
              </a:rPr>
              <a:t> He said to them, “Do you know </a:t>
            </a:r>
            <a:r>
              <a:rPr lang="en-US" sz="1600" b="1" dirty="0" err="1" smtClean="0">
                <a:solidFill>
                  <a:schemeClr val="tx2">
                    <a:lumMod val="90000"/>
                  </a:schemeClr>
                </a:solidFill>
              </a:rPr>
              <a:t>Laban</a:t>
            </a:r>
            <a:r>
              <a:rPr lang="en-US" sz="1600" b="1" dirty="0" smtClean="0">
                <a:solidFill>
                  <a:schemeClr val="tx2">
                    <a:lumMod val="90000"/>
                  </a:schemeClr>
                </a:solidFill>
              </a:rPr>
              <a:t>, </a:t>
            </a:r>
            <a:r>
              <a:rPr lang="en-US" sz="1600" b="1" dirty="0" err="1" smtClean="0">
                <a:solidFill>
                  <a:schemeClr val="tx2">
                    <a:lumMod val="90000"/>
                  </a:schemeClr>
                </a:solidFill>
              </a:rPr>
              <a:t>Nahor’s</a:t>
            </a:r>
            <a:r>
              <a:rPr lang="en-US" sz="1600" b="1" dirty="0" smtClean="0">
                <a:solidFill>
                  <a:schemeClr val="tx2">
                    <a:lumMod val="90000"/>
                  </a:schemeClr>
                </a:solidFill>
              </a:rPr>
              <a:t> grandson?” </a:t>
            </a:r>
            <a:br>
              <a:rPr lang="en-US" sz="1600" b="1" dirty="0" smtClean="0">
                <a:solidFill>
                  <a:schemeClr val="tx2">
                    <a:lumMod val="90000"/>
                  </a:schemeClr>
                </a:solidFill>
              </a:rPr>
            </a:br>
            <a:r>
              <a:rPr lang="en-US" sz="1600" b="1" dirty="0" smtClean="0">
                <a:solidFill>
                  <a:schemeClr val="tx2">
                    <a:lumMod val="90000"/>
                  </a:schemeClr>
                </a:solidFill>
              </a:rPr>
              <a:t>   “Yes, we know him,” they answered. </a:t>
            </a:r>
            <a:br>
              <a:rPr lang="en-US" sz="1600" b="1" dirty="0" smtClean="0">
                <a:solidFill>
                  <a:schemeClr val="tx2">
                    <a:lumMod val="90000"/>
                  </a:schemeClr>
                </a:solidFill>
              </a:rPr>
            </a:br>
            <a:r>
              <a:rPr lang="en-US" sz="1600" b="1" dirty="0" smtClean="0">
                <a:solidFill>
                  <a:schemeClr val="tx2">
                    <a:lumMod val="90000"/>
                  </a:schemeClr>
                </a:solidFill>
              </a:rPr>
              <a:t> </a:t>
            </a:r>
            <a:r>
              <a:rPr lang="en-US" sz="1600" b="1" baseline="30000" dirty="0" smtClean="0">
                <a:solidFill>
                  <a:schemeClr val="tx2">
                    <a:lumMod val="90000"/>
                  </a:schemeClr>
                </a:solidFill>
              </a:rPr>
              <a:t>6</a:t>
            </a:r>
            <a:r>
              <a:rPr lang="en-US" sz="1600" b="1" dirty="0" smtClean="0">
                <a:solidFill>
                  <a:schemeClr val="tx2">
                    <a:lumMod val="90000"/>
                  </a:schemeClr>
                </a:solidFill>
              </a:rPr>
              <a:t> Then Jacob asked them, “Is he well?” </a:t>
            </a:r>
            <a:br>
              <a:rPr lang="en-US" sz="1600" b="1" dirty="0" smtClean="0">
                <a:solidFill>
                  <a:schemeClr val="tx2">
                    <a:lumMod val="90000"/>
                  </a:schemeClr>
                </a:solidFill>
              </a:rPr>
            </a:br>
            <a:r>
              <a:rPr lang="en-US" sz="1600" b="1" dirty="0" smtClean="0">
                <a:solidFill>
                  <a:schemeClr val="tx2">
                    <a:lumMod val="90000"/>
                  </a:schemeClr>
                </a:solidFill>
              </a:rPr>
              <a:t>   “Yes, he is,” they said, “and here comes his daughter Rachel with the sheep.” </a:t>
            </a:r>
            <a:br>
              <a:rPr lang="en-US" sz="1600" b="1" dirty="0" smtClean="0">
                <a:solidFill>
                  <a:schemeClr val="tx2">
                    <a:lumMod val="90000"/>
                  </a:schemeClr>
                </a:solidFill>
              </a:rPr>
            </a:br>
            <a:r>
              <a:rPr lang="en-US" sz="1600" b="1" dirty="0" smtClean="0">
                <a:solidFill>
                  <a:schemeClr val="tx2">
                    <a:lumMod val="90000"/>
                  </a:schemeClr>
                </a:solidFill>
              </a:rPr>
              <a:t> </a:t>
            </a:r>
            <a:r>
              <a:rPr lang="en-US" sz="1600" b="1" baseline="30000" dirty="0" smtClean="0">
                <a:solidFill>
                  <a:schemeClr val="tx2">
                    <a:lumMod val="90000"/>
                  </a:schemeClr>
                </a:solidFill>
              </a:rPr>
              <a:t>7</a:t>
            </a:r>
            <a:r>
              <a:rPr lang="en-US" sz="1600" b="1" dirty="0" smtClean="0">
                <a:solidFill>
                  <a:schemeClr val="tx2">
                    <a:lumMod val="90000"/>
                  </a:schemeClr>
                </a:solidFill>
              </a:rPr>
              <a:t> “Look,” he said, “the sun is still high; it is not time for the flocks to be gathered. Water the sheep and take them back to pasture.” </a:t>
            </a:r>
            <a:br>
              <a:rPr lang="en-US" sz="1600" b="1" dirty="0" smtClean="0">
                <a:solidFill>
                  <a:schemeClr val="tx2">
                    <a:lumMod val="90000"/>
                  </a:schemeClr>
                </a:solidFill>
              </a:rPr>
            </a:br>
            <a:r>
              <a:rPr lang="en-US" sz="1600" b="1" dirty="0" smtClean="0">
                <a:solidFill>
                  <a:schemeClr val="tx2">
                    <a:lumMod val="90000"/>
                  </a:schemeClr>
                </a:solidFill>
              </a:rPr>
              <a:t> </a:t>
            </a:r>
            <a:r>
              <a:rPr lang="en-US" sz="1600" b="1" baseline="30000" dirty="0" smtClean="0">
                <a:solidFill>
                  <a:schemeClr val="tx2">
                    <a:lumMod val="90000"/>
                  </a:schemeClr>
                </a:solidFill>
              </a:rPr>
              <a:t>8</a:t>
            </a:r>
            <a:r>
              <a:rPr lang="en-US" sz="1600" b="1" dirty="0" smtClean="0">
                <a:solidFill>
                  <a:schemeClr val="tx2">
                    <a:lumMod val="90000"/>
                  </a:schemeClr>
                </a:solidFill>
              </a:rPr>
              <a:t> “We can’t,” they replied, “until all the flocks are gathered and the stone has been rolled away from the mouth of the well. Then we will water the sheep.” </a:t>
            </a:r>
            <a:endParaRPr lang="en-US" sz="1600" b="1" dirty="0">
              <a:solidFill>
                <a:schemeClr val="tx2">
                  <a:lumMod val="90000"/>
                </a:schemeClr>
              </a:solidFill>
            </a:endParaRPr>
          </a:p>
        </p:txBody>
      </p:sp>
      <p:sp>
        <p:nvSpPr>
          <p:cNvPr id="6" name="TextBox 5"/>
          <p:cNvSpPr txBox="1"/>
          <p:nvPr/>
        </p:nvSpPr>
        <p:spPr>
          <a:xfrm>
            <a:off x="6019800" y="4495800"/>
            <a:ext cx="2819400" cy="2031325"/>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solidFill>
                  <a:schemeClr val="bg2">
                    <a:lumMod val="60000"/>
                    <a:lumOff val="40000"/>
                  </a:schemeClr>
                </a:solidFill>
              </a:rPr>
              <a:t>So Jacob came upon some shepherds and asked where he could find </a:t>
            </a:r>
            <a:r>
              <a:rPr lang="en-US" b="1" dirty="0" err="1" smtClean="0">
                <a:solidFill>
                  <a:schemeClr val="bg2">
                    <a:lumMod val="60000"/>
                    <a:lumOff val="40000"/>
                  </a:schemeClr>
                </a:solidFill>
              </a:rPr>
              <a:t>Laban</a:t>
            </a:r>
            <a:r>
              <a:rPr lang="en-US" b="1" dirty="0" smtClean="0">
                <a:solidFill>
                  <a:schemeClr val="bg2">
                    <a:lumMod val="60000"/>
                    <a:lumOff val="40000"/>
                  </a:schemeClr>
                </a:solidFill>
              </a:rPr>
              <a:t>.  He told them to water the sheep and they explained the rock.</a:t>
            </a:r>
            <a:endParaRPr lang="en-US" b="1" dirty="0">
              <a:solidFill>
                <a:schemeClr val="bg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1"/>
          </a:lnRef>
          <a:fillRef idx="1">
            <a:schemeClr val="lt1"/>
          </a:fillRef>
          <a:effectRef idx="0">
            <a:schemeClr val="accent1"/>
          </a:effectRef>
          <a:fontRef idx="minor">
            <a:schemeClr val="dk1"/>
          </a:fontRef>
        </p:style>
        <p:txBody>
          <a:bodyPr anchor="ctr">
            <a:noAutofit/>
          </a:bodyPr>
          <a:lstStyle/>
          <a:p>
            <a:r>
              <a:rPr sz="2000" smtClean="0">
                <a:solidFill>
                  <a:schemeClr val="bg2">
                    <a:lumMod val="60000"/>
                    <a:lumOff val="40000"/>
                  </a:schemeClr>
                </a:solidFill>
              </a:rPr>
              <a:t>Then Rachel arrived and when Jacob saw her he moved the stone from the well and kissed her and told her he was her cousin, son of her aunt Rebekah.  Rachel ran and told her father, Laban , and Laban took him home and welcomed him.</a:t>
            </a:r>
            <a:endParaRPr lang="en-US" sz="2000" dirty="0">
              <a:solidFill>
                <a:schemeClr val="bg2">
                  <a:lumMod val="60000"/>
                  <a:lumOff val="40000"/>
                </a:schemeClr>
              </a:solidFill>
            </a:endParaRPr>
          </a:p>
        </p:txBody>
      </p:sp>
      <p:sp>
        <p:nvSpPr>
          <p:cNvPr id="3" name="Content Placeholder 2"/>
          <p:cNvSpPr>
            <a:spLocks noGrp="1"/>
          </p:cNvSpPr>
          <p:nvPr>
            <p:ph sz="half" idx="1"/>
          </p:nvPr>
        </p:nvSpPr>
        <p:spPr/>
        <p:txBody>
          <a:bodyPr>
            <a:normAutofit fontScale="70000" lnSpcReduction="20000"/>
          </a:bodyPr>
          <a:lstStyle/>
          <a:p>
            <a:pPr marL="0" indent="0">
              <a:buNone/>
            </a:pPr>
            <a:r>
              <a:rPr lang="en-US" baseline="30000" dirty="0" smtClean="0">
                <a:solidFill>
                  <a:schemeClr val="tx2">
                    <a:lumMod val="90000"/>
                  </a:schemeClr>
                </a:solidFill>
              </a:rPr>
              <a:t>9</a:t>
            </a:r>
            <a:r>
              <a:rPr lang="en-US" dirty="0" smtClean="0">
                <a:solidFill>
                  <a:schemeClr val="tx2">
                    <a:lumMod val="90000"/>
                  </a:schemeClr>
                </a:solidFill>
              </a:rPr>
              <a:t> While he was still talking with them, Rachel came with her father’s sheep, for she was a shepherd. </a:t>
            </a:r>
            <a:r>
              <a:rPr lang="en-US" baseline="30000" dirty="0" smtClean="0">
                <a:solidFill>
                  <a:schemeClr val="tx2">
                    <a:lumMod val="90000"/>
                  </a:schemeClr>
                </a:solidFill>
              </a:rPr>
              <a:t>10</a:t>
            </a:r>
            <a:r>
              <a:rPr lang="en-US" dirty="0" smtClean="0">
                <a:solidFill>
                  <a:schemeClr val="tx2">
                    <a:lumMod val="90000"/>
                  </a:schemeClr>
                </a:solidFill>
              </a:rPr>
              <a:t> When Jacob saw Rachel daughter of his uncle </a:t>
            </a:r>
            <a:r>
              <a:rPr lang="en-US" dirty="0" err="1" smtClean="0">
                <a:solidFill>
                  <a:schemeClr val="tx2">
                    <a:lumMod val="90000"/>
                  </a:schemeClr>
                </a:solidFill>
              </a:rPr>
              <a:t>Laban</a:t>
            </a:r>
            <a:r>
              <a:rPr lang="en-US" dirty="0" smtClean="0">
                <a:solidFill>
                  <a:schemeClr val="tx2">
                    <a:lumMod val="90000"/>
                  </a:schemeClr>
                </a:solidFill>
              </a:rPr>
              <a:t>, and </a:t>
            </a:r>
            <a:r>
              <a:rPr lang="en-US" dirty="0" err="1" smtClean="0">
                <a:solidFill>
                  <a:schemeClr val="tx2">
                    <a:lumMod val="90000"/>
                  </a:schemeClr>
                </a:solidFill>
              </a:rPr>
              <a:t>Laban’s</a:t>
            </a:r>
            <a:r>
              <a:rPr lang="en-US" dirty="0" smtClean="0">
                <a:solidFill>
                  <a:schemeClr val="tx2">
                    <a:lumMod val="90000"/>
                  </a:schemeClr>
                </a:solidFill>
              </a:rPr>
              <a:t> sheep, he went over and rolled the stone away from the mouth of the well and watered his uncle’s sheep. </a:t>
            </a:r>
            <a:r>
              <a:rPr lang="en-US" baseline="30000" dirty="0" smtClean="0">
                <a:solidFill>
                  <a:schemeClr val="tx2">
                    <a:lumMod val="90000"/>
                  </a:schemeClr>
                </a:solidFill>
              </a:rPr>
              <a:t>11</a:t>
            </a:r>
            <a:r>
              <a:rPr lang="en-US" dirty="0" smtClean="0">
                <a:solidFill>
                  <a:schemeClr val="tx2">
                    <a:lumMod val="90000"/>
                  </a:schemeClr>
                </a:solidFill>
              </a:rPr>
              <a:t> Then Jacob kissed Rachel and began to weep aloud. </a:t>
            </a:r>
            <a:r>
              <a:rPr lang="en-US" baseline="30000" dirty="0" smtClean="0">
                <a:solidFill>
                  <a:schemeClr val="tx2">
                    <a:lumMod val="90000"/>
                  </a:schemeClr>
                </a:solidFill>
              </a:rPr>
              <a:t>12</a:t>
            </a:r>
            <a:r>
              <a:rPr lang="en-US" dirty="0" smtClean="0">
                <a:solidFill>
                  <a:schemeClr val="tx2">
                    <a:lumMod val="90000"/>
                  </a:schemeClr>
                </a:solidFill>
              </a:rPr>
              <a:t> He had told Rachel that he was a relative of her father and a son of </a:t>
            </a:r>
            <a:r>
              <a:rPr lang="en-US" dirty="0" err="1" smtClean="0">
                <a:solidFill>
                  <a:schemeClr val="tx2">
                    <a:lumMod val="90000"/>
                  </a:schemeClr>
                </a:solidFill>
              </a:rPr>
              <a:t>Rebekah</a:t>
            </a:r>
            <a:r>
              <a:rPr lang="en-US" dirty="0" smtClean="0">
                <a:solidFill>
                  <a:schemeClr val="tx2">
                    <a:lumMod val="90000"/>
                  </a:schemeClr>
                </a:solidFill>
              </a:rPr>
              <a:t>. So she ran and told her father. </a:t>
            </a:r>
          </a:p>
          <a:p>
            <a:pPr marL="0" indent="0">
              <a:buNone/>
            </a:pPr>
            <a:r>
              <a:rPr lang="en-US" dirty="0" smtClean="0">
                <a:solidFill>
                  <a:schemeClr val="tx2">
                    <a:lumMod val="90000"/>
                  </a:schemeClr>
                </a:solidFill>
              </a:rPr>
              <a:t> </a:t>
            </a:r>
            <a:r>
              <a:rPr lang="en-US" baseline="30000" dirty="0" smtClean="0">
                <a:solidFill>
                  <a:schemeClr val="tx2">
                    <a:lumMod val="90000"/>
                  </a:schemeClr>
                </a:solidFill>
              </a:rPr>
              <a:t>13</a:t>
            </a:r>
            <a:r>
              <a:rPr lang="en-US" dirty="0" smtClean="0">
                <a:solidFill>
                  <a:schemeClr val="tx2">
                    <a:lumMod val="90000"/>
                  </a:schemeClr>
                </a:solidFill>
              </a:rPr>
              <a:t> As soon as </a:t>
            </a:r>
            <a:r>
              <a:rPr lang="en-US" dirty="0" err="1" smtClean="0">
                <a:solidFill>
                  <a:schemeClr val="tx2">
                    <a:lumMod val="90000"/>
                  </a:schemeClr>
                </a:solidFill>
              </a:rPr>
              <a:t>Laban</a:t>
            </a:r>
            <a:r>
              <a:rPr lang="en-US" dirty="0" smtClean="0">
                <a:solidFill>
                  <a:schemeClr val="tx2">
                    <a:lumMod val="90000"/>
                  </a:schemeClr>
                </a:solidFill>
              </a:rPr>
              <a:t> heard the news about Jacob, his sister’s son, he hurried to meet him. He embraced him and kissed him and brought him to his home, and there Jacob told him all these things. </a:t>
            </a:r>
            <a:r>
              <a:rPr lang="en-US" baseline="30000" dirty="0" smtClean="0">
                <a:solidFill>
                  <a:schemeClr val="tx2">
                    <a:lumMod val="90000"/>
                  </a:schemeClr>
                </a:solidFill>
              </a:rPr>
              <a:t>14</a:t>
            </a:r>
            <a:r>
              <a:rPr lang="en-US" dirty="0" smtClean="0">
                <a:solidFill>
                  <a:schemeClr val="tx2">
                    <a:lumMod val="90000"/>
                  </a:schemeClr>
                </a:solidFill>
              </a:rPr>
              <a:t> Then </a:t>
            </a:r>
            <a:r>
              <a:rPr lang="en-US" dirty="0" err="1" smtClean="0">
                <a:solidFill>
                  <a:schemeClr val="tx2">
                    <a:lumMod val="90000"/>
                  </a:schemeClr>
                </a:solidFill>
              </a:rPr>
              <a:t>Laban</a:t>
            </a:r>
            <a:r>
              <a:rPr lang="en-US" dirty="0" smtClean="0">
                <a:solidFill>
                  <a:schemeClr val="tx2">
                    <a:lumMod val="90000"/>
                  </a:schemeClr>
                </a:solidFill>
              </a:rPr>
              <a:t> said to him, “You are my own flesh and blood.” </a:t>
            </a:r>
          </a:p>
          <a:p>
            <a:pPr>
              <a:buNone/>
            </a:pPr>
            <a:endParaRPr lang="en-US" dirty="0"/>
          </a:p>
        </p:txBody>
      </p:sp>
      <p:pic>
        <p:nvPicPr>
          <p:cNvPr id="5" name="Content Placeholder 4" descr="Jacob_and_Rachel.jpg"/>
          <p:cNvPicPr>
            <a:picLocks noGrp="1" noChangeAspect="1"/>
          </p:cNvPicPr>
          <p:nvPr>
            <p:ph sz="half" idx="2"/>
          </p:nvPr>
        </p:nvPicPr>
        <p:blipFill>
          <a:blip r:embed="rId2"/>
          <a:stretch>
            <a:fillRect/>
          </a:stretch>
        </p:blipFill>
        <p:spPr>
          <a:xfrm>
            <a:off x="4648200" y="2404879"/>
            <a:ext cx="4059238" cy="281024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1"/>
          </a:lnRef>
          <a:fillRef idx="1">
            <a:schemeClr val="lt1"/>
          </a:fillRef>
          <a:effectRef idx="0">
            <a:schemeClr val="accent1"/>
          </a:effectRef>
          <a:fontRef idx="minor">
            <a:schemeClr val="dk1"/>
          </a:fontRef>
        </p:style>
        <p:txBody>
          <a:bodyPr anchor="ctr">
            <a:normAutofit/>
          </a:bodyPr>
          <a:lstStyle/>
          <a:p>
            <a:r>
              <a:rPr sz="2000" smtClean="0">
                <a:solidFill>
                  <a:schemeClr val="bg2">
                    <a:lumMod val="60000"/>
                    <a:lumOff val="40000"/>
                  </a:schemeClr>
                </a:solidFill>
              </a:rPr>
              <a:t>Jacob stayed and worked for Laban a month at which time Laban asked how he would like to be paid.  Jacob agreed to work for Laban for 7 years in return for the hand in marriage of Rachel.</a:t>
            </a:r>
            <a:endParaRPr lang="en-US" sz="2000" dirty="0">
              <a:solidFill>
                <a:schemeClr val="bg2">
                  <a:lumMod val="60000"/>
                  <a:lumOff val="40000"/>
                </a:schemeClr>
              </a:solidFill>
            </a:endParaRPr>
          </a:p>
        </p:txBody>
      </p:sp>
      <p:sp>
        <p:nvSpPr>
          <p:cNvPr id="3" name="Content Placeholder 2"/>
          <p:cNvSpPr>
            <a:spLocks noGrp="1"/>
          </p:cNvSpPr>
          <p:nvPr>
            <p:ph sz="half" idx="1"/>
          </p:nvPr>
        </p:nvSpPr>
        <p:spPr>
          <a:xfrm>
            <a:off x="4419600" y="1600200"/>
            <a:ext cx="4059936" cy="4572000"/>
          </a:xfrm>
        </p:spPr>
        <p:txBody>
          <a:bodyPr>
            <a:normAutofit fontScale="85000" lnSpcReduction="20000"/>
          </a:bodyPr>
          <a:lstStyle/>
          <a:p>
            <a:pPr marL="0" indent="0">
              <a:buNone/>
            </a:pPr>
            <a:r>
              <a:rPr lang="en-US" dirty="0" smtClean="0">
                <a:solidFill>
                  <a:schemeClr val="tx2">
                    <a:lumMod val="90000"/>
                  </a:schemeClr>
                </a:solidFill>
              </a:rPr>
              <a:t>After Jacob had stayed with him for a whole month, </a:t>
            </a:r>
            <a:r>
              <a:rPr lang="en-US" baseline="30000" dirty="0" smtClean="0">
                <a:solidFill>
                  <a:schemeClr val="tx2">
                    <a:lumMod val="90000"/>
                  </a:schemeClr>
                </a:solidFill>
              </a:rPr>
              <a:t>15</a:t>
            </a:r>
            <a:r>
              <a:rPr lang="en-US" dirty="0" smtClean="0">
                <a:solidFill>
                  <a:schemeClr val="tx2">
                    <a:lumMod val="90000"/>
                  </a:schemeClr>
                </a:solidFill>
              </a:rPr>
              <a:t> </a:t>
            </a:r>
            <a:r>
              <a:rPr lang="en-US" dirty="0" err="1" smtClean="0">
                <a:solidFill>
                  <a:schemeClr val="tx2">
                    <a:lumMod val="90000"/>
                  </a:schemeClr>
                </a:solidFill>
              </a:rPr>
              <a:t>Laban</a:t>
            </a:r>
            <a:r>
              <a:rPr lang="en-US" dirty="0" smtClean="0">
                <a:solidFill>
                  <a:schemeClr val="tx2">
                    <a:lumMod val="90000"/>
                  </a:schemeClr>
                </a:solidFill>
              </a:rPr>
              <a:t> said to him, “Just because you are a relative of mine, should you work for me for nothing? Tell me what your wages should be.” </a:t>
            </a:r>
          </a:p>
          <a:p>
            <a:pPr marL="0" indent="0">
              <a:buNone/>
            </a:pPr>
            <a:r>
              <a:rPr lang="en-US" dirty="0" smtClean="0">
                <a:solidFill>
                  <a:schemeClr val="tx2">
                    <a:lumMod val="90000"/>
                  </a:schemeClr>
                </a:solidFill>
              </a:rPr>
              <a:t> </a:t>
            </a:r>
            <a:r>
              <a:rPr lang="en-US" baseline="30000" dirty="0" smtClean="0">
                <a:solidFill>
                  <a:schemeClr val="tx2">
                    <a:lumMod val="90000"/>
                  </a:schemeClr>
                </a:solidFill>
              </a:rPr>
              <a:t>16</a:t>
            </a:r>
            <a:r>
              <a:rPr lang="en-US" dirty="0" smtClean="0">
                <a:solidFill>
                  <a:schemeClr val="tx2">
                    <a:lumMod val="90000"/>
                  </a:schemeClr>
                </a:solidFill>
              </a:rPr>
              <a:t> Now </a:t>
            </a:r>
            <a:r>
              <a:rPr lang="en-US" dirty="0" err="1" smtClean="0">
                <a:solidFill>
                  <a:schemeClr val="tx2">
                    <a:lumMod val="90000"/>
                  </a:schemeClr>
                </a:solidFill>
              </a:rPr>
              <a:t>Laban</a:t>
            </a:r>
            <a:r>
              <a:rPr lang="en-US" dirty="0" smtClean="0">
                <a:solidFill>
                  <a:schemeClr val="tx2">
                    <a:lumMod val="90000"/>
                  </a:schemeClr>
                </a:solidFill>
              </a:rPr>
              <a:t> had two daughters; the name of the older was Leah, and the name of the younger was Rachel. </a:t>
            </a:r>
            <a:r>
              <a:rPr lang="en-US" baseline="30000" dirty="0" smtClean="0">
                <a:solidFill>
                  <a:schemeClr val="tx2">
                    <a:lumMod val="90000"/>
                  </a:schemeClr>
                </a:solidFill>
              </a:rPr>
              <a:t>17</a:t>
            </a:r>
            <a:r>
              <a:rPr lang="en-US" dirty="0" smtClean="0">
                <a:solidFill>
                  <a:schemeClr val="tx2">
                    <a:lumMod val="90000"/>
                  </a:schemeClr>
                </a:solidFill>
              </a:rPr>
              <a:t> Leah had weak</a:t>
            </a:r>
            <a:r>
              <a:rPr lang="en-US" baseline="30000" dirty="0" smtClean="0">
                <a:solidFill>
                  <a:schemeClr val="tx2">
                    <a:lumMod val="90000"/>
                  </a:schemeClr>
                </a:solidFill>
              </a:rPr>
              <a:t>[</a:t>
            </a:r>
            <a:r>
              <a:rPr lang="en-US" baseline="30000" dirty="0" smtClean="0">
                <a:solidFill>
                  <a:schemeClr val="tx2">
                    <a:lumMod val="90000"/>
                  </a:schemeClr>
                </a:solidFill>
                <a:hlinkClick r:id="rId2" tooltip="See footnote a"/>
              </a:rPr>
              <a:t>a</a:t>
            </a:r>
            <a:r>
              <a:rPr lang="en-US" baseline="30000" dirty="0" smtClean="0">
                <a:solidFill>
                  <a:schemeClr val="tx2">
                    <a:lumMod val="90000"/>
                  </a:schemeClr>
                </a:solidFill>
              </a:rPr>
              <a:t>]</a:t>
            </a:r>
            <a:r>
              <a:rPr lang="en-US" dirty="0" smtClean="0">
                <a:solidFill>
                  <a:schemeClr val="tx2">
                    <a:lumMod val="90000"/>
                  </a:schemeClr>
                </a:solidFill>
              </a:rPr>
              <a:t> eyes, but Rachel had a lovely figure and was beautiful. </a:t>
            </a:r>
            <a:r>
              <a:rPr lang="en-US" baseline="30000" dirty="0" smtClean="0">
                <a:solidFill>
                  <a:schemeClr val="tx2">
                    <a:lumMod val="90000"/>
                  </a:schemeClr>
                </a:solidFill>
              </a:rPr>
              <a:t>18</a:t>
            </a:r>
            <a:r>
              <a:rPr lang="en-US" dirty="0" smtClean="0">
                <a:solidFill>
                  <a:schemeClr val="tx2">
                    <a:lumMod val="90000"/>
                  </a:schemeClr>
                </a:solidFill>
              </a:rPr>
              <a:t> Jacob was in love with Rachel and said, “I’ll work for you seven years in return for your younger daughter Rachel.” </a:t>
            </a:r>
          </a:p>
          <a:p>
            <a:pPr marL="0" indent="0">
              <a:buNone/>
            </a:pPr>
            <a:endParaRPr lang="en-US" dirty="0">
              <a:solidFill>
                <a:schemeClr val="tx2">
                  <a:lumMod val="90000"/>
                </a:schemeClr>
              </a:solidFill>
            </a:endParaRPr>
          </a:p>
        </p:txBody>
      </p:sp>
      <p:pic>
        <p:nvPicPr>
          <p:cNvPr id="5" name="Content Placeholder 4" descr="Jacob and Laban.jpg"/>
          <p:cNvPicPr>
            <a:picLocks noGrp="1" noChangeAspect="1"/>
          </p:cNvPicPr>
          <p:nvPr>
            <p:ph sz="half" idx="2"/>
          </p:nvPr>
        </p:nvPicPr>
        <p:blipFill>
          <a:blip r:embed="rId3"/>
          <a:stretch>
            <a:fillRect/>
          </a:stretch>
        </p:blipFill>
        <p:spPr>
          <a:xfrm>
            <a:off x="533400" y="1752600"/>
            <a:ext cx="3219450" cy="42862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a:ln w="57150"/>
        </p:spPr>
        <p:style>
          <a:lnRef idx="2">
            <a:schemeClr val="accent1"/>
          </a:lnRef>
          <a:fillRef idx="1">
            <a:schemeClr val="lt1"/>
          </a:fillRef>
          <a:effectRef idx="0">
            <a:schemeClr val="accent1"/>
          </a:effectRef>
          <a:fontRef idx="minor">
            <a:schemeClr val="dk1"/>
          </a:fontRef>
        </p:style>
        <p:txBody>
          <a:bodyPr anchor="ctr">
            <a:normAutofit/>
          </a:bodyPr>
          <a:lstStyle/>
          <a:p>
            <a:r>
              <a:rPr sz="2000" smtClean="0">
                <a:solidFill>
                  <a:schemeClr val="bg2">
                    <a:lumMod val="60000"/>
                    <a:lumOff val="40000"/>
                  </a:schemeClr>
                </a:solidFill>
              </a:rPr>
              <a:t>Laban agreed, and Jacob worked for him for seven years.  When he was done he asked Laban for Rachel because he was very much in love with her.  Laban had a feast to celebrate Jacob and Rachel's union, but when night came he took Jacob his other daughter L</a:t>
            </a:r>
            <a:r>
              <a:rPr lang="en-US" sz="2000" dirty="0" smtClean="0">
                <a:solidFill>
                  <a:schemeClr val="bg2">
                    <a:lumMod val="60000"/>
                    <a:lumOff val="40000"/>
                  </a:schemeClr>
                </a:solidFill>
              </a:rPr>
              <a:t>e</a:t>
            </a:r>
            <a:r>
              <a:rPr sz="2000" smtClean="0">
                <a:solidFill>
                  <a:schemeClr val="bg2">
                    <a:lumMod val="60000"/>
                    <a:lumOff val="40000"/>
                  </a:schemeClr>
                </a:solidFill>
              </a:rPr>
              <a:t>ah and Jacob consummated a union with her instead.</a:t>
            </a:r>
            <a:endParaRPr lang="en-US" sz="2000" dirty="0">
              <a:solidFill>
                <a:schemeClr val="bg2">
                  <a:lumMod val="60000"/>
                  <a:lumOff val="40000"/>
                </a:schemeClr>
              </a:solidFill>
            </a:endParaRPr>
          </a:p>
        </p:txBody>
      </p:sp>
      <p:sp>
        <p:nvSpPr>
          <p:cNvPr id="3" name="Content Placeholder 2"/>
          <p:cNvSpPr>
            <a:spLocks noGrp="1"/>
          </p:cNvSpPr>
          <p:nvPr>
            <p:ph sz="half" idx="1"/>
          </p:nvPr>
        </p:nvSpPr>
        <p:spPr>
          <a:xfrm>
            <a:off x="457200" y="1905000"/>
            <a:ext cx="4059936" cy="4572000"/>
          </a:xfrm>
        </p:spPr>
        <p:txBody>
          <a:bodyPr>
            <a:normAutofit fontScale="70000" lnSpcReduction="20000"/>
          </a:bodyPr>
          <a:lstStyle/>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19</a:t>
            </a:r>
            <a:r>
              <a:rPr lang="en-US" b="1" dirty="0" smtClean="0">
                <a:solidFill>
                  <a:schemeClr val="tx2">
                    <a:lumMod val="90000"/>
                  </a:schemeClr>
                </a:solidFill>
              </a:rPr>
              <a:t> </a:t>
            </a:r>
            <a:r>
              <a:rPr lang="en-US" b="1" dirty="0" err="1" smtClean="0">
                <a:solidFill>
                  <a:schemeClr val="tx2">
                    <a:lumMod val="90000"/>
                  </a:schemeClr>
                </a:solidFill>
              </a:rPr>
              <a:t>Laban</a:t>
            </a:r>
            <a:r>
              <a:rPr lang="en-US" b="1" dirty="0" smtClean="0">
                <a:solidFill>
                  <a:schemeClr val="tx2">
                    <a:lumMod val="90000"/>
                  </a:schemeClr>
                </a:solidFill>
              </a:rPr>
              <a:t> said, “It’s better that I give her to you than to some other man. Stay here with me.” </a:t>
            </a:r>
            <a:r>
              <a:rPr lang="en-US" b="1" baseline="30000" dirty="0" smtClean="0">
                <a:solidFill>
                  <a:schemeClr val="tx2">
                    <a:lumMod val="90000"/>
                  </a:schemeClr>
                </a:solidFill>
              </a:rPr>
              <a:t>20</a:t>
            </a:r>
            <a:r>
              <a:rPr lang="en-US" b="1" dirty="0" smtClean="0">
                <a:solidFill>
                  <a:schemeClr val="tx2">
                    <a:lumMod val="90000"/>
                  </a:schemeClr>
                </a:solidFill>
              </a:rPr>
              <a:t> So Jacob served seven years to get Rachel, but they seemed like only a few days to him because of his love for her.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21</a:t>
            </a:r>
            <a:r>
              <a:rPr lang="en-US" b="1" dirty="0" smtClean="0">
                <a:solidFill>
                  <a:schemeClr val="tx2">
                    <a:lumMod val="90000"/>
                  </a:schemeClr>
                </a:solidFill>
              </a:rPr>
              <a:t> Then Jacob said to </a:t>
            </a:r>
            <a:r>
              <a:rPr lang="en-US" b="1" dirty="0" err="1" smtClean="0">
                <a:solidFill>
                  <a:schemeClr val="tx2">
                    <a:lumMod val="90000"/>
                  </a:schemeClr>
                </a:solidFill>
              </a:rPr>
              <a:t>Laban</a:t>
            </a:r>
            <a:r>
              <a:rPr lang="en-US" b="1" dirty="0" smtClean="0">
                <a:solidFill>
                  <a:schemeClr val="tx2">
                    <a:lumMod val="90000"/>
                  </a:schemeClr>
                </a:solidFill>
              </a:rPr>
              <a:t>, “Give me my wife. My time is completed, and I want to make love to her.”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22</a:t>
            </a:r>
            <a:r>
              <a:rPr lang="en-US" b="1" dirty="0" smtClean="0">
                <a:solidFill>
                  <a:schemeClr val="tx2">
                    <a:lumMod val="90000"/>
                  </a:schemeClr>
                </a:solidFill>
              </a:rPr>
              <a:t> So </a:t>
            </a:r>
            <a:r>
              <a:rPr lang="en-US" b="1" dirty="0" err="1" smtClean="0">
                <a:solidFill>
                  <a:schemeClr val="tx2">
                    <a:lumMod val="90000"/>
                  </a:schemeClr>
                </a:solidFill>
              </a:rPr>
              <a:t>Laban</a:t>
            </a:r>
            <a:r>
              <a:rPr lang="en-US" b="1" dirty="0" smtClean="0">
                <a:solidFill>
                  <a:schemeClr val="tx2">
                    <a:lumMod val="90000"/>
                  </a:schemeClr>
                </a:solidFill>
              </a:rPr>
              <a:t> brought together all the people of the place and gave a feast. </a:t>
            </a:r>
            <a:r>
              <a:rPr lang="en-US" b="1" baseline="30000" dirty="0" smtClean="0">
                <a:solidFill>
                  <a:schemeClr val="tx2">
                    <a:lumMod val="90000"/>
                  </a:schemeClr>
                </a:solidFill>
              </a:rPr>
              <a:t>23</a:t>
            </a:r>
            <a:r>
              <a:rPr lang="en-US" b="1" dirty="0" smtClean="0">
                <a:solidFill>
                  <a:schemeClr val="tx2">
                    <a:lumMod val="90000"/>
                  </a:schemeClr>
                </a:solidFill>
              </a:rPr>
              <a:t> But when evening came, he took his daughter Leah and brought her to Jacob, and Jacob made love to her. </a:t>
            </a:r>
            <a:r>
              <a:rPr lang="en-US" b="1" baseline="30000" dirty="0" smtClean="0">
                <a:solidFill>
                  <a:schemeClr val="tx2">
                    <a:lumMod val="90000"/>
                  </a:schemeClr>
                </a:solidFill>
              </a:rPr>
              <a:t>24</a:t>
            </a:r>
            <a:r>
              <a:rPr lang="en-US" b="1" dirty="0" smtClean="0">
                <a:solidFill>
                  <a:schemeClr val="tx2">
                    <a:lumMod val="90000"/>
                  </a:schemeClr>
                </a:solidFill>
              </a:rPr>
              <a:t> And </a:t>
            </a:r>
            <a:r>
              <a:rPr lang="en-US" b="1" dirty="0" err="1" smtClean="0">
                <a:solidFill>
                  <a:schemeClr val="tx2">
                    <a:lumMod val="90000"/>
                  </a:schemeClr>
                </a:solidFill>
              </a:rPr>
              <a:t>Laban</a:t>
            </a:r>
            <a:r>
              <a:rPr lang="en-US" b="1" dirty="0" smtClean="0">
                <a:solidFill>
                  <a:schemeClr val="tx2">
                    <a:lumMod val="90000"/>
                  </a:schemeClr>
                </a:solidFill>
              </a:rPr>
              <a:t> gave his servant </a:t>
            </a:r>
            <a:r>
              <a:rPr lang="en-US" b="1" dirty="0" err="1" smtClean="0">
                <a:solidFill>
                  <a:schemeClr val="tx2">
                    <a:lumMod val="90000"/>
                  </a:schemeClr>
                </a:solidFill>
              </a:rPr>
              <a:t>Zilpah</a:t>
            </a:r>
            <a:r>
              <a:rPr lang="en-US" b="1" dirty="0" smtClean="0">
                <a:solidFill>
                  <a:schemeClr val="tx2">
                    <a:lumMod val="90000"/>
                  </a:schemeClr>
                </a:solidFill>
              </a:rPr>
              <a:t> to his daughter as her attendant. </a:t>
            </a:r>
          </a:p>
          <a:p>
            <a:endParaRPr lang="en-US" dirty="0"/>
          </a:p>
        </p:txBody>
      </p:sp>
      <p:pic>
        <p:nvPicPr>
          <p:cNvPr id="5" name="Content Placeholder 4" descr="ge29-rachel-meets-j.jpg"/>
          <p:cNvPicPr>
            <a:picLocks noGrp="1" noChangeAspect="1"/>
          </p:cNvPicPr>
          <p:nvPr>
            <p:ph sz="half" idx="2"/>
          </p:nvPr>
        </p:nvPicPr>
        <p:blipFill>
          <a:blip r:embed="rId2"/>
          <a:stretch>
            <a:fillRect/>
          </a:stretch>
        </p:blipFill>
        <p:spPr>
          <a:xfrm>
            <a:off x="5410200" y="2133600"/>
            <a:ext cx="2594197" cy="376984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a:ln w="57150"/>
        </p:spPr>
        <p:style>
          <a:lnRef idx="2">
            <a:schemeClr val="accent1"/>
          </a:lnRef>
          <a:fillRef idx="1">
            <a:schemeClr val="lt1"/>
          </a:fillRef>
          <a:effectRef idx="0">
            <a:schemeClr val="accent1"/>
          </a:effectRef>
          <a:fontRef idx="minor">
            <a:schemeClr val="dk1"/>
          </a:fontRef>
        </p:style>
        <p:txBody>
          <a:bodyPr anchor="ctr">
            <a:normAutofit/>
          </a:bodyPr>
          <a:lstStyle/>
          <a:p>
            <a:r>
              <a:rPr sz="2000" smtClean="0">
                <a:solidFill>
                  <a:schemeClr val="bg2">
                    <a:lumMod val="60000"/>
                    <a:lumOff val="40000"/>
                  </a:schemeClr>
                </a:solidFill>
              </a:rPr>
              <a:t>When Jacob awoke in the morning and discovered what had happened, he went to Laban and asked what the deal was!  Laban explained the custom of the eldest daughter marrying first, but offered Leah if Jacob would work an additional 7 years.  Jacob agreed.</a:t>
            </a:r>
            <a:endParaRPr lang="en-US" sz="2000" dirty="0">
              <a:solidFill>
                <a:schemeClr val="bg2">
                  <a:lumMod val="60000"/>
                  <a:lumOff val="40000"/>
                </a:schemeClr>
              </a:solidFill>
            </a:endParaRPr>
          </a:p>
        </p:txBody>
      </p:sp>
      <p:pic>
        <p:nvPicPr>
          <p:cNvPr id="5" name="Content Placeholder 4" descr="jacob-and-labans-two-daughters.jpg"/>
          <p:cNvPicPr>
            <a:picLocks noGrp="1" noChangeAspect="1"/>
          </p:cNvPicPr>
          <p:nvPr>
            <p:ph sz="half" idx="1"/>
          </p:nvPr>
        </p:nvPicPr>
        <p:blipFill>
          <a:blip r:embed="rId2"/>
          <a:stretch>
            <a:fillRect/>
          </a:stretch>
        </p:blipFill>
        <p:spPr>
          <a:xfrm>
            <a:off x="581819" y="2524125"/>
            <a:ext cx="3810000" cy="3028950"/>
          </a:xfrm>
        </p:spPr>
      </p:pic>
      <p:sp>
        <p:nvSpPr>
          <p:cNvPr id="4" name="Content Placeholder 3"/>
          <p:cNvSpPr>
            <a:spLocks noGrp="1"/>
          </p:cNvSpPr>
          <p:nvPr>
            <p:ph sz="half" idx="2"/>
          </p:nvPr>
        </p:nvSpPr>
        <p:spPr>
          <a:xfrm>
            <a:off x="4572000" y="1752600"/>
            <a:ext cx="4059936" cy="4876800"/>
          </a:xfrm>
        </p:spPr>
        <p:txBody>
          <a:bodyPr>
            <a:normAutofit fontScale="55000" lnSpcReduction="20000"/>
          </a:bodyPr>
          <a:lstStyle/>
          <a:p>
            <a:pPr marL="0" indent="0">
              <a:buNone/>
            </a:pPr>
            <a:r>
              <a:rPr lang="en-US" sz="3300" dirty="0" smtClean="0">
                <a:solidFill>
                  <a:schemeClr val="tx2">
                    <a:lumMod val="90000"/>
                  </a:schemeClr>
                </a:solidFill>
              </a:rPr>
              <a:t> </a:t>
            </a:r>
            <a:r>
              <a:rPr lang="en-US" sz="3300" baseline="30000" dirty="0" smtClean="0">
                <a:solidFill>
                  <a:schemeClr val="tx2">
                    <a:lumMod val="90000"/>
                  </a:schemeClr>
                </a:solidFill>
              </a:rPr>
              <a:t>25</a:t>
            </a:r>
            <a:r>
              <a:rPr lang="en-US" sz="3300" dirty="0" smtClean="0">
                <a:solidFill>
                  <a:schemeClr val="tx2">
                    <a:lumMod val="90000"/>
                  </a:schemeClr>
                </a:solidFill>
              </a:rPr>
              <a:t> When morning came, there was Leah! So Jacob said to </a:t>
            </a:r>
            <a:r>
              <a:rPr lang="en-US" sz="3300" dirty="0" err="1" smtClean="0">
                <a:solidFill>
                  <a:schemeClr val="tx2">
                    <a:lumMod val="90000"/>
                  </a:schemeClr>
                </a:solidFill>
              </a:rPr>
              <a:t>Laban</a:t>
            </a:r>
            <a:r>
              <a:rPr lang="en-US" sz="3300" dirty="0" smtClean="0">
                <a:solidFill>
                  <a:schemeClr val="tx2">
                    <a:lumMod val="90000"/>
                  </a:schemeClr>
                </a:solidFill>
              </a:rPr>
              <a:t>, “What is this you have done to me? I served you for Rachel, didn’t I? Why have you deceived me?” </a:t>
            </a:r>
          </a:p>
          <a:p>
            <a:pPr marL="0" indent="0">
              <a:buNone/>
            </a:pPr>
            <a:r>
              <a:rPr lang="en-US" sz="3300" dirty="0" smtClean="0">
                <a:solidFill>
                  <a:schemeClr val="tx2">
                    <a:lumMod val="90000"/>
                  </a:schemeClr>
                </a:solidFill>
              </a:rPr>
              <a:t> </a:t>
            </a:r>
            <a:r>
              <a:rPr lang="en-US" sz="3300" baseline="30000" dirty="0" smtClean="0">
                <a:solidFill>
                  <a:schemeClr val="tx2">
                    <a:lumMod val="90000"/>
                  </a:schemeClr>
                </a:solidFill>
              </a:rPr>
              <a:t>26</a:t>
            </a:r>
            <a:r>
              <a:rPr lang="en-US" sz="3300" dirty="0" smtClean="0">
                <a:solidFill>
                  <a:schemeClr val="tx2">
                    <a:lumMod val="90000"/>
                  </a:schemeClr>
                </a:solidFill>
              </a:rPr>
              <a:t> </a:t>
            </a:r>
            <a:r>
              <a:rPr lang="en-US" sz="3300" dirty="0" err="1" smtClean="0">
                <a:solidFill>
                  <a:schemeClr val="tx2">
                    <a:lumMod val="90000"/>
                  </a:schemeClr>
                </a:solidFill>
              </a:rPr>
              <a:t>Laban</a:t>
            </a:r>
            <a:r>
              <a:rPr lang="en-US" sz="3300" dirty="0" smtClean="0">
                <a:solidFill>
                  <a:schemeClr val="tx2">
                    <a:lumMod val="90000"/>
                  </a:schemeClr>
                </a:solidFill>
              </a:rPr>
              <a:t> replied, “It is not our custom here to give the younger daughter in marriage before the older one. </a:t>
            </a:r>
            <a:r>
              <a:rPr lang="en-US" sz="3300" baseline="30000" dirty="0" smtClean="0">
                <a:solidFill>
                  <a:schemeClr val="tx2">
                    <a:lumMod val="90000"/>
                  </a:schemeClr>
                </a:solidFill>
              </a:rPr>
              <a:t>27</a:t>
            </a:r>
            <a:r>
              <a:rPr lang="en-US" sz="3300" dirty="0" smtClean="0">
                <a:solidFill>
                  <a:schemeClr val="tx2">
                    <a:lumMod val="90000"/>
                  </a:schemeClr>
                </a:solidFill>
              </a:rPr>
              <a:t> Finish this daughter’s bridal week; then we will give you the younger one also, in return for another seven years of work.” </a:t>
            </a:r>
          </a:p>
          <a:p>
            <a:pPr marL="0" indent="0">
              <a:buNone/>
            </a:pPr>
            <a:r>
              <a:rPr lang="en-US" sz="3300" dirty="0" smtClean="0">
                <a:solidFill>
                  <a:schemeClr val="tx2">
                    <a:lumMod val="90000"/>
                  </a:schemeClr>
                </a:solidFill>
              </a:rPr>
              <a:t> </a:t>
            </a:r>
            <a:r>
              <a:rPr lang="en-US" sz="3300" baseline="30000" dirty="0" smtClean="0">
                <a:solidFill>
                  <a:schemeClr val="tx2">
                    <a:lumMod val="90000"/>
                  </a:schemeClr>
                </a:solidFill>
              </a:rPr>
              <a:t>28</a:t>
            </a:r>
            <a:r>
              <a:rPr lang="en-US" sz="3300" dirty="0" smtClean="0">
                <a:solidFill>
                  <a:schemeClr val="tx2">
                    <a:lumMod val="90000"/>
                  </a:schemeClr>
                </a:solidFill>
              </a:rPr>
              <a:t> And Jacob did so. He finished the week with Leah, and then </a:t>
            </a:r>
            <a:r>
              <a:rPr lang="en-US" sz="3300" dirty="0" err="1" smtClean="0">
                <a:solidFill>
                  <a:schemeClr val="tx2">
                    <a:lumMod val="90000"/>
                  </a:schemeClr>
                </a:solidFill>
              </a:rPr>
              <a:t>Laban</a:t>
            </a:r>
            <a:r>
              <a:rPr lang="en-US" sz="3300" dirty="0" smtClean="0">
                <a:solidFill>
                  <a:schemeClr val="tx2">
                    <a:lumMod val="90000"/>
                  </a:schemeClr>
                </a:solidFill>
              </a:rPr>
              <a:t> gave him his daughter Rachel to be his wife. </a:t>
            </a:r>
            <a:r>
              <a:rPr lang="en-US" sz="3300" baseline="30000" dirty="0" smtClean="0">
                <a:solidFill>
                  <a:schemeClr val="tx2">
                    <a:lumMod val="90000"/>
                  </a:schemeClr>
                </a:solidFill>
              </a:rPr>
              <a:t>29</a:t>
            </a:r>
            <a:r>
              <a:rPr lang="en-US" sz="3300" dirty="0" smtClean="0">
                <a:solidFill>
                  <a:schemeClr val="tx2">
                    <a:lumMod val="90000"/>
                  </a:schemeClr>
                </a:solidFill>
              </a:rPr>
              <a:t> </a:t>
            </a:r>
            <a:r>
              <a:rPr lang="en-US" sz="3300" dirty="0" err="1" smtClean="0">
                <a:solidFill>
                  <a:schemeClr val="tx2">
                    <a:lumMod val="90000"/>
                  </a:schemeClr>
                </a:solidFill>
              </a:rPr>
              <a:t>Laban</a:t>
            </a:r>
            <a:r>
              <a:rPr lang="en-US" sz="3300" dirty="0" smtClean="0">
                <a:solidFill>
                  <a:schemeClr val="tx2">
                    <a:lumMod val="90000"/>
                  </a:schemeClr>
                </a:solidFill>
              </a:rPr>
              <a:t> gave his servant </a:t>
            </a:r>
            <a:r>
              <a:rPr lang="en-US" sz="3300" dirty="0" err="1" smtClean="0">
                <a:solidFill>
                  <a:schemeClr val="tx2">
                    <a:lumMod val="90000"/>
                  </a:schemeClr>
                </a:solidFill>
              </a:rPr>
              <a:t>Bilhah</a:t>
            </a:r>
            <a:r>
              <a:rPr lang="en-US" sz="3300" dirty="0" smtClean="0">
                <a:solidFill>
                  <a:schemeClr val="tx2">
                    <a:lumMod val="90000"/>
                  </a:schemeClr>
                </a:solidFill>
              </a:rPr>
              <a:t> to his daughter Rachel as her attendant. </a:t>
            </a:r>
            <a:r>
              <a:rPr lang="en-US" sz="3300" baseline="30000" dirty="0" smtClean="0">
                <a:solidFill>
                  <a:schemeClr val="tx2">
                    <a:lumMod val="90000"/>
                  </a:schemeClr>
                </a:solidFill>
              </a:rPr>
              <a:t>30</a:t>
            </a:r>
            <a:r>
              <a:rPr lang="en-US" sz="3300" dirty="0" smtClean="0">
                <a:solidFill>
                  <a:schemeClr val="tx2">
                    <a:lumMod val="90000"/>
                  </a:schemeClr>
                </a:solidFill>
              </a:rPr>
              <a:t> Jacob made love to Rachel also, and his love for Rachel was greater than his love for Leah. And he worked for </a:t>
            </a:r>
            <a:r>
              <a:rPr lang="en-US" sz="3300" dirty="0" err="1" smtClean="0">
                <a:solidFill>
                  <a:schemeClr val="tx2">
                    <a:lumMod val="90000"/>
                  </a:schemeClr>
                </a:solidFill>
              </a:rPr>
              <a:t>Laban</a:t>
            </a:r>
            <a:r>
              <a:rPr lang="en-US" sz="3300" dirty="0" smtClean="0">
                <a:solidFill>
                  <a:schemeClr val="tx2">
                    <a:lumMod val="90000"/>
                  </a:schemeClr>
                </a:solidFill>
              </a:rPr>
              <a:t> another seven years.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000" dirty="0" smtClean="0">
                <a:solidFill>
                  <a:schemeClr val="bg2">
                    <a:lumMod val="60000"/>
                    <a:lumOff val="40000"/>
                  </a:schemeClr>
                </a:solidFill>
              </a:rPr>
              <a:t>W</a:t>
            </a:r>
            <a:r>
              <a:rPr sz="2000" smtClean="0">
                <a:solidFill>
                  <a:schemeClr val="bg2">
                    <a:lumMod val="60000"/>
                    <a:lumOff val="40000"/>
                  </a:schemeClr>
                </a:solidFill>
              </a:rPr>
              <a:t>hen God saw that Rachel was loved, but Leah was not., he gave Leah the gift of being able to have children.  She gave birth to: Reuben, Simeon, Levi, and Judah.  Each time she thought it would bring her husband closer to her, until after the 4</a:t>
            </a:r>
            <a:r>
              <a:rPr sz="2000" baseline="30000" smtClean="0">
                <a:solidFill>
                  <a:schemeClr val="bg2">
                    <a:lumMod val="60000"/>
                    <a:lumOff val="40000"/>
                  </a:schemeClr>
                </a:solidFill>
              </a:rPr>
              <a:t>th</a:t>
            </a:r>
            <a:r>
              <a:rPr sz="2000" smtClean="0">
                <a:solidFill>
                  <a:schemeClr val="bg2">
                    <a:lumMod val="60000"/>
                    <a:lumOff val="40000"/>
                  </a:schemeClr>
                </a:solidFill>
              </a:rPr>
              <a:t> child she praised the Lord and with that she was done having children.</a:t>
            </a:r>
            <a:endParaRPr lang="en-US" sz="2000" dirty="0">
              <a:solidFill>
                <a:schemeClr val="bg2">
                  <a:lumMod val="60000"/>
                  <a:lumOff val="40000"/>
                </a:schemeClr>
              </a:solidFill>
            </a:endParaRPr>
          </a:p>
        </p:txBody>
      </p:sp>
      <p:sp>
        <p:nvSpPr>
          <p:cNvPr id="3" name="Content Placeholder 2"/>
          <p:cNvSpPr>
            <a:spLocks noGrp="1"/>
          </p:cNvSpPr>
          <p:nvPr>
            <p:ph sz="half" idx="1"/>
          </p:nvPr>
        </p:nvSpPr>
        <p:spPr>
          <a:xfrm>
            <a:off x="457200" y="1524000"/>
            <a:ext cx="4059936" cy="5029200"/>
          </a:xfrm>
        </p:spPr>
        <p:txBody>
          <a:bodyPr>
            <a:normAutofit fontScale="62500" lnSpcReduction="20000"/>
          </a:bodyPr>
          <a:lstStyle/>
          <a:p>
            <a:pPr marL="0" indent="0">
              <a:buNone/>
            </a:pPr>
            <a:r>
              <a:rPr lang="en-US" b="1" baseline="30000" dirty="0" smtClean="0">
                <a:solidFill>
                  <a:schemeClr val="tx2">
                    <a:lumMod val="90000"/>
                  </a:schemeClr>
                </a:solidFill>
              </a:rPr>
              <a:t>31</a:t>
            </a:r>
            <a:r>
              <a:rPr lang="en-US" b="1" dirty="0" smtClean="0">
                <a:solidFill>
                  <a:schemeClr val="tx2">
                    <a:lumMod val="90000"/>
                  </a:schemeClr>
                </a:solidFill>
              </a:rPr>
              <a:t> When the LORD saw that Leah was not loved, he enabled her to conceive, but Rachel remained childless. </a:t>
            </a:r>
            <a:r>
              <a:rPr lang="en-US" b="1" baseline="30000" dirty="0" smtClean="0">
                <a:solidFill>
                  <a:schemeClr val="tx2">
                    <a:lumMod val="90000"/>
                  </a:schemeClr>
                </a:solidFill>
              </a:rPr>
              <a:t>32</a:t>
            </a:r>
            <a:r>
              <a:rPr lang="en-US" b="1" dirty="0" smtClean="0">
                <a:solidFill>
                  <a:schemeClr val="tx2">
                    <a:lumMod val="90000"/>
                  </a:schemeClr>
                </a:solidFill>
              </a:rPr>
              <a:t> Leah became pregnant and gave birth to a son. She named him Reuben,</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b"/>
              </a:rPr>
              <a:t>b</a:t>
            </a:r>
            <a:r>
              <a:rPr lang="en-US" b="1" baseline="30000" dirty="0" smtClean="0">
                <a:solidFill>
                  <a:schemeClr val="tx2">
                    <a:lumMod val="90000"/>
                  </a:schemeClr>
                </a:solidFill>
              </a:rPr>
              <a:t>]</a:t>
            </a:r>
            <a:r>
              <a:rPr lang="en-US" b="1" dirty="0" smtClean="0">
                <a:solidFill>
                  <a:schemeClr val="tx2">
                    <a:lumMod val="90000"/>
                  </a:schemeClr>
                </a:solidFill>
              </a:rPr>
              <a:t> for she said, “It is because the LORD has seen my misery. Surely my husband will love me now.”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33</a:t>
            </a:r>
            <a:r>
              <a:rPr lang="en-US" b="1" dirty="0" smtClean="0">
                <a:solidFill>
                  <a:schemeClr val="tx2">
                    <a:lumMod val="90000"/>
                  </a:schemeClr>
                </a:solidFill>
              </a:rPr>
              <a:t> She conceived again, and when she gave birth to a son she said, “Because the LORD heard that I am not loved, he gave me this one too.” So she named him Simeon.</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c"/>
              </a:rPr>
              <a:t>c</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34</a:t>
            </a:r>
            <a:r>
              <a:rPr lang="en-US" b="1" dirty="0" smtClean="0">
                <a:solidFill>
                  <a:schemeClr val="tx2">
                    <a:lumMod val="90000"/>
                  </a:schemeClr>
                </a:solidFill>
              </a:rPr>
              <a:t> Again she conceived, and when she gave birth to a son she said, “Now at last my husband will become attached to me, because I have borne him three sons.” So he was named Levi.</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d"/>
              </a:rPr>
              <a:t>d</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35</a:t>
            </a:r>
            <a:r>
              <a:rPr lang="en-US" b="1" dirty="0" smtClean="0">
                <a:solidFill>
                  <a:schemeClr val="tx2">
                    <a:lumMod val="90000"/>
                  </a:schemeClr>
                </a:solidFill>
              </a:rPr>
              <a:t> She conceived again, and when she gave birth to a son she said, “This time I will praise the LORD.” So she named him Judah.</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e"/>
              </a:rPr>
              <a:t>e</a:t>
            </a:r>
            <a:r>
              <a:rPr lang="en-US" b="1" baseline="30000" dirty="0" smtClean="0">
                <a:solidFill>
                  <a:schemeClr val="tx2">
                    <a:lumMod val="90000"/>
                  </a:schemeClr>
                </a:solidFill>
              </a:rPr>
              <a:t>]</a:t>
            </a:r>
            <a:r>
              <a:rPr lang="en-US" b="1" dirty="0" smtClean="0">
                <a:solidFill>
                  <a:schemeClr val="tx2">
                    <a:lumMod val="90000"/>
                  </a:schemeClr>
                </a:solidFill>
              </a:rPr>
              <a:t> Then she stopped having children. </a:t>
            </a:r>
          </a:p>
          <a:p>
            <a:endParaRPr lang="en-US" dirty="0"/>
          </a:p>
        </p:txBody>
      </p:sp>
      <p:pic>
        <p:nvPicPr>
          <p:cNvPr id="5" name="Content Placeholder 4" descr="jacob and leah.jpg"/>
          <p:cNvPicPr>
            <a:picLocks noGrp="1" noChangeAspect="1"/>
          </p:cNvPicPr>
          <p:nvPr>
            <p:ph sz="half" idx="2"/>
          </p:nvPr>
        </p:nvPicPr>
        <p:blipFill>
          <a:blip r:embed="rId3"/>
          <a:stretch>
            <a:fillRect/>
          </a:stretch>
        </p:blipFill>
        <p:spPr>
          <a:xfrm>
            <a:off x="5257800" y="1600200"/>
            <a:ext cx="3075754" cy="463360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a:ln w="57150"/>
        </p:spPr>
        <p:style>
          <a:lnRef idx="2">
            <a:schemeClr val="accent1"/>
          </a:lnRef>
          <a:fillRef idx="1">
            <a:schemeClr val="lt1"/>
          </a:fillRef>
          <a:effectRef idx="0">
            <a:schemeClr val="accent1"/>
          </a:effectRef>
          <a:fontRef idx="minor">
            <a:schemeClr val="dk1"/>
          </a:fontRef>
        </p:style>
        <p:txBody>
          <a:bodyPr anchor="ctr">
            <a:normAutofit/>
          </a:bodyPr>
          <a:lstStyle/>
          <a:p>
            <a:r>
              <a:rPr sz="2000" b="1" smtClean="0">
                <a:solidFill>
                  <a:schemeClr val="bg2">
                    <a:lumMod val="60000"/>
                    <a:lumOff val="40000"/>
                  </a:schemeClr>
                </a:solidFill>
              </a:rPr>
              <a:t>Rachel became jealous that she was not having children and demanded Jacob give her a child.  When he claimed he could not, she gave him Bilhah, her maid, to have her children. So Bilhah got pregnant and had a son and he was named Dan.</a:t>
            </a:r>
            <a:endParaRPr lang="en-US" sz="2000" b="1" dirty="0">
              <a:solidFill>
                <a:schemeClr val="bg2">
                  <a:lumMod val="60000"/>
                  <a:lumOff val="40000"/>
                </a:schemeClr>
              </a:solidFill>
            </a:endParaRPr>
          </a:p>
        </p:txBody>
      </p:sp>
      <p:pic>
        <p:nvPicPr>
          <p:cNvPr id="5" name="Content Placeholder 4" descr="Jacob_and_Rachel.jpg"/>
          <p:cNvPicPr>
            <a:picLocks noGrp="1" noChangeAspect="1"/>
          </p:cNvPicPr>
          <p:nvPr>
            <p:ph sz="half" idx="1"/>
          </p:nvPr>
        </p:nvPicPr>
        <p:blipFill>
          <a:blip r:embed="rId2"/>
          <a:stretch>
            <a:fillRect/>
          </a:stretch>
        </p:blipFill>
        <p:spPr>
          <a:xfrm>
            <a:off x="481679" y="2869223"/>
            <a:ext cx="3989642" cy="2795954"/>
          </a:xfrm>
        </p:spPr>
      </p:pic>
      <p:sp>
        <p:nvSpPr>
          <p:cNvPr id="4" name="Content Placeholder 3"/>
          <p:cNvSpPr>
            <a:spLocks noGrp="1"/>
          </p:cNvSpPr>
          <p:nvPr>
            <p:ph sz="half" idx="2"/>
          </p:nvPr>
        </p:nvSpPr>
        <p:spPr>
          <a:xfrm>
            <a:off x="4648200" y="1905000"/>
            <a:ext cx="4059936" cy="4953000"/>
          </a:xfrm>
        </p:spPr>
        <p:txBody>
          <a:bodyPr>
            <a:normAutofit fontScale="55000" lnSpcReduction="20000"/>
          </a:bodyPr>
          <a:lstStyle/>
          <a:p>
            <a:pPr marL="0" indent="0">
              <a:buNone/>
            </a:pPr>
            <a:r>
              <a:rPr lang="en-US" sz="3100" b="1" dirty="0" smtClean="0">
                <a:solidFill>
                  <a:schemeClr val="tx2">
                    <a:lumMod val="90000"/>
                  </a:schemeClr>
                </a:solidFill>
              </a:rPr>
              <a:t>Genesis 30</a:t>
            </a:r>
          </a:p>
          <a:p>
            <a:pPr marL="0" indent="0">
              <a:buNone/>
            </a:pPr>
            <a:r>
              <a:rPr lang="en-US" sz="3100" b="1" dirty="0" smtClean="0">
                <a:solidFill>
                  <a:schemeClr val="tx2">
                    <a:lumMod val="90000"/>
                  </a:schemeClr>
                </a:solidFill>
              </a:rPr>
              <a:t> </a:t>
            </a:r>
            <a:r>
              <a:rPr lang="en-US" sz="3100" b="1" baseline="30000" dirty="0" smtClean="0">
                <a:solidFill>
                  <a:schemeClr val="tx2">
                    <a:lumMod val="90000"/>
                  </a:schemeClr>
                </a:solidFill>
              </a:rPr>
              <a:t>1</a:t>
            </a:r>
            <a:r>
              <a:rPr lang="en-US" sz="3100" b="1" dirty="0" smtClean="0">
                <a:solidFill>
                  <a:schemeClr val="tx2">
                    <a:lumMod val="90000"/>
                  </a:schemeClr>
                </a:solidFill>
              </a:rPr>
              <a:t> When Rachel saw that she was not bearing Jacob any children, she became jealous of her sister. So she said to Jacob, “Give me children, or I’ll die!” </a:t>
            </a:r>
          </a:p>
          <a:p>
            <a:pPr marL="0" indent="0">
              <a:buNone/>
            </a:pPr>
            <a:r>
              <a:rPr lang="en-US" sz="3100" b="1" dirty="0" smtClean="0">
                <a:solidFill>
                  <a:schemeClr val="tx2">
                    <a:lumMod val="90000"/>
                  </a:schemeClr>
                </a:solidFill>
              </a:rPr>
              <a:t> </a:t>
            </a:r>
            <a:r>
              <a:rPr lang="en-US" sz="3100" b="1" baseline="30000" dirty="0" smtClean="0">
                <a:solidFill>
                  <a:schemeClr val="tx2">
                    <a:lumMod val="90000"/>
                  </a:schemeClr>
                </a:solidFill>
              </a:rPr>
              <a:t>2</a:t>
            </a:r>
            <a:r>
              <a:rPr lang="en-US" sz="3100" b="1" dirty="0" smtClean="0">
                <a:solidFill>
                  <a:schemeClr val="tx2">
                    <a:lumMod val="90000"/>
                  </a:schemeClr>
                </a:solidFill>
              </a:rPr>
              <a:t> Jacob became angry with her and said, “Am I in the place of God, who has kept you from having children?” </a:t>
            </a:r>
          </a:p>
          <a:p>
            <a:pPr marL="0" indent="0">
              <a:buNone/>
            </a:pPr>
            <a:r>
              <a:rPr lang="en-US" sz="3100" b="1" dirty="0" smtClean="0">
                <a:solidFill>
                  <a:schemeClr val="tx2">
                    <a:lumMod val="90000"/>
                  </a:schemeClr>
                </a:solidFill>
              </a:rPr>
              <a:t> </a:t>
            </a:r>
            <a:r>
              <a:rPr lang="en-US" sz="3100" b="1" baseline="30000" dirty="0" smtClean="0">
                <a:solidFill>
                  <a:schemeClr val="tx2">
                    <a:lumMod val="90000"/>
                  </a:schemeClr>
                </a:solidFill>
              </a:rPr>
              <a:t>3</a:t>
            </a:r>
            <a:r>
              <a:rPr lang="en-US" sz="3100" b="1" dirty="0" smtClean="0">
                <a:solidFill>
                  <a:schemeClr val="tx2">
                    <a:lumMod val="90000"/>
                  </a:schemeClr>
                </a:solidFill>
              </a:rPr>
              <a:t> Then she said, “Here is </a:t>
            </a:r>
            <a:r>
              <a:rPr lang="en-US" sz="3100" b="1" dirty="0" err="1" smtClean="0">
                <a:solidFill>
                  <a:schemeClr val="tx2">
                    <a:lumMod val="90000"/>
                  </a:schemeClr>
                </a:solidFill>
              </a:rPr>
              <a:t>Bilhah</a:t>
            </a:r>
            <a:r>
              <a:rPr lang="en-US" sz="3100" b="1" dirty="0" smtClean="0">
                <a:solidFill>
                  <a:schemeClr val="tx2">
                    <a:lumMod val="90000"/>
                  </a:schemeClr>
                </a:solidFill>
              </a:rPr>
              <a:t>, my servant. Sleep with her so that she can bear children for me and I too can build a family through her.” </a:t>
            </a:r>
          </a:p>
          <a:p>
            <a:pPr marL="0" indent="0">
              <a:buNone/>
            </a:pPr>
            <a:r>
              <a:rPr lang="en-US" sz="3100" b="1" dirty="0" smtClean="0">
                <a:solidFill>
                  <a:schemeClr val="tx2">
                    <a:lumMod val="90000"/>
                  </a:schemeClr>
                </a:solidFill>
              </a:rPr>
              <a:t> </a:t>
            </a:r>
            <a:r>
              <a:rPr lang="en-US" sz="3100" b="1" baseline="30000" dirty="0" smtClean="0">
                <a:solidFill>
                  <a:schemeClr val="tx2">
                    <a:lumMod val="90000"/>
                  </a:schemeClr>
                </a:solidFill>
              </a:rPr>
              <a:t>4</a:t>
            </a:r>
            <a:r>
              <a:rPr lang="en-US" sz="3100" b="1" dirty="0" smtClean="0">
                <a:solidFill>
                  <a:schemeClr val="tx2">
                    <a:lumMod val="90000"/>
                  </a:schemeClr>
                </a:solidFill>
              </a:rPr>
              <a:t> So she gave him her servant </a:t>
            </a:r>
            <a:r>
              <a:rPr lang="en-US" sz="3100" b="1" dirty="0" err="1" smtClean="0">
                <a:solidFill>
                  <a:schemeClr val="tx2">
                    <a:lumMod val="90000"/>
                  </a:schemeClr>
                </a:solidFill>
              </a:rPr>
              <a:t>Bilhah</a:t>
            </a:r>
            <a:r>
              <a:rPr lang="en-US" sz="3100" b="1" dirty="0" smtClean="0">
                <a:solidFill>
                  <a:schemeClr val="tx2">
                    <a:lumMod val="90000"/>
                  </a:schemeClr>
                </a:solidFill>
              </a:rPr>
              <a:t> as a wife. Jacob slept with her, </a:t>
            </a:r>
            <a:r>
              <a:rPr lang="en-US" sz="3100" b="1" baseline="30000" dirty="0" smtClean="0">
                <a:solidFill>
                  <a:schemeClr val="tx2">
                    <a:lumMod val="90000"/>
                  </a:schemeClr>
                </a:solidFill>
              </a:rPr>
              <a:t>5</a:t>
            </a:r>
            <a:r>
              <a:rPr lang="en-US" sz="3100" b="1" dirty="0" smtClean="0">
                <a:solidFill>
                  <a:schemeClr val="tx2">
                    <a:lumMod val="90000"/>
                  </a:schemeClr>
                </a:solidFill>
              </a:rPr>
              <a:t> and she became pregnant and bore him a son. </a:t>
            </a:r>
            <a:r>
              <a:rPr lang="en-US" sz="3100" b="1" baseline="30000" dirty="0" smtClean="0">
                <a:solidFill>
                  <a:schemeClr val="tx2">
                    <a:lumMod val="90000"/>
                  </a:schemeClr>
                </a:solidFill>
              </a:rPr>
              <a:t>6</a:t>
            </a:r>
            <a:r>
              <a:rPr lang="en-US" sz="3100" b="1" dirty="0" smtClean="0">
                <a:solidFill>
                  <a:schemeClr val="tx2">
                    <a:lumMod val="90000"/>
                  </a:schemeClr>
                </a:solidFill>
              </a:rPr>
              <a:t> Then Rachel said, “God has vindicated me; he has listened to my plea and given me a son.” Because of this she named him Dan.</a:t>
            </a:r>
            <a:r>
              <a:rPr lang="en-US" sz="3100" b="1" baseline="30000" dirty="0" smtClean="0">
                <a:solidFill>
                  <a:schemeClr val="tx2">
                    <a:lumMod val="90000"/>
                  </a:schemeClr>
                </a:solidFill>
              </a:rPr>
              <a:t>[</a:t>
            </a:r>
            <a:r>
              <a:rPr lang="en-US" sz="3100" b="1" baseline="30000" dirty="0" smtClean="0">
                <a:solidFill>
                  <a:schemeClr val="tx2">
                    <a:lumMod val="90000"/>
                  </a:schemeClr>
                </a:solidFill>
                <a:hlinkClick r:id="rId3" tooltip="See footnote a"/>
              </a:rPr>
              <a:t>a</a:t>
            </a:r>
            <a:r>
              <a:rPr lang="en-US" sz="3100" b="1" baseline="30000" dirty="0" smtClean="0">
                <a:solidFill>
                  <a:schemeClr val="tx2">
                    <a:lumMod val="90000"/>
                  </a:schemeClr>
                </a:solidFill>
              </a:rPr>
              <a:t>]</a:t>
            </a:r>
            <a:r>
              <a:rPr lang="en-US" sz="3100" b="1" dirty="0" smtClean="0">
                <a:solidFill>
                  <a:schemeClr val="tx2">
                    <a:lumMod val="90000"/>
                  </a:schemeClr>
                </a:solidFill>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229600" cy="1524000"/>
          </a:xfrm>
          <a:ln w="57150"/>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sz="2000" b="1" smtClean="0">
                <a:solidFill>
                  <a:schemeClr val="bg2">
                    <a:lumMod val="60000"/>
                    <a:lumOff val="40000"/>
                  </a:schemeClr>
                </a:solidFill>
              </a:rPr>
              <a:t>Rachel's servant had another son named Naphtali. When Leah saw she had stopped having children, she gave her maid, Zilpah to Jacob to bear her more children.  Zilpah bore Jacob two sons named Gad and Asher.  Reuben went in the fields and gathered some mandrakes that Rachel wanted.  In exchange for mandrakes, Rachel gave Leah Jacob to sleep with that night.</a:t>
            </a:r>
            <a:endParaRPr lang="en-US" sz="2000" b="1" dirty="0">
              <a:solidFill>
                <a:schemeClr val="bg2">
                  <a:lumMod val="60000"/>
                  <a:lumOff val="40000"/>
                </a:schemeClr>
              </a:solidFill>
            </a:endParaRPr>
          </a:p>
        </p:txBody>
      </p:sp>
      <p:sp>
        <p:nvSpPr>
          <p:cNvPr id="3" name="Content Placeholder 2"/>
          <p:cNvSpPr>
            <a:spLocks noGrp="1"/>
          </p:cNvSpPr>
          <p:nvPr>
            <p:ph sz="half" idx="1"/>
          </p:nvPr>
        </p:nvSpPr>
        <p:spPr>
          <a:xfrm>
            <a:off x="457200" y="304800"/>
            <a:ext cx="5181600" cy="4572000"/>
          </a:xfrm>
        </p:spPr>
        <p:txBody>
          <a:bodyPr>
            <a:normAutofit fontScale="62500" lnSpcReduction="20000"/>
          </a:bodyPr>
          <a:lstStyle/>
          <a:p>
            <a:pPr marL="0" indent="0">
              <a:buNone/>
            </a:pPr>
            <a:r>
              <a:rPr lang="en-US" dirty="0" smtClean="0"/>
              <a:t> </a:t>
            </a:r>
            <a:r>
              <a:rPr lang="en-US" baseline="30000" dirty="0" smtClean="0"/>
              <a:t>7</a:t>
            </a:r>
            <a:r>
              <a:rPr lang="en-US" dirty="0" smtClean="0"/>
              <a:t> </a:t>
            </a:r>
            <a:r>
              <a:rPr lang="en-US" b="1" dirty="0" smtClean="0">
                <a:solidFill>
                  <a:schemeClr val="tx2">
                    <a:lumMod val="90000"/>
                  </a:schemeClr>
                </a:solidFill>
              </a:rPr>
              <a:t>Rachel’s servant </a:t>
            </a:r>
            <a:r>
              <a:rPr lang="en-US" b="1" dirty="0" err="1" smtClean="0">
                <a:solidFill>
                  <a:schemeClr val="tx2">
                    <a:lumMod val="90000"/>
                  </a:schemeClr>
                </a:solidFill>
              </a:rPr>
              <a:t>Bilhah</a:t>
            </a:r>
            <a:r>
              <a:rPr lang="en-US" b="1" dirty="0" smtClean="0">
                <a:solidFill>
                  <a:schemeClr val="tx2">
                    <a:lumMod val="90000"/>
                  </a:schemeClr>
                </a:solidFill>
              </a:rPr>
              <a:t> conceived again and bore Jacob a second son. </a:t>
            </a:r>
            <a:r>
              <a:rPr lang="en-US" b="1" baseline="30000" dirty="0" smtClean="0">
                <a:solidFill>
                  <a:schemeClr val="tx2">
                    <a:lumMod val="90000"/>
                  </a:schemeClr>
                </a:solidFill>
              </a:rPr>
              <a:t>8</a:t>
            </a:r>
            <a:r>
              <a:rPr lang="en-US" b="1" dirty="0" smtClean="0">
                <a:solidFill>
                  <a:schemeClr val="tx2">
                    <a:lumMod val="90000"/>
                  </a:schemeClr>
                </a:solidFill>
              </a:rPr>
              <a:t> Then Rachel said, “I have had a great struggle with my sister, and I have won.” So she named him Naphtali.</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b"/>
              </a:rPr>
              <a:t>b</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9</a:t>
            </a:r>
            <a:r>
              <a:rPr lang="en-US" b="1" dirty="0" smtClean="0">
                <a:solidFill>
                  <a:schemeClr val="tx2">
                    <a:lumMod val="90000"/>
                  </a:schemeClr>
                </a:solidFill>
              </a:rPr>
              <a:t> When Leah saw that she had stopped having children, she took her servant </a:t>
            </a:r>
            <a:r>
              <a:rPr lang="en-US" b="1" dirty="0" err="1" smtClean="0">
                <a:solidFill>
                  <a:schemeClr val="tx2">
                    <a:lumMod val="90000"/>
                  </a:schemeClr>
                </a:solidFill>
              </a:rPr>
              <a:t>Zilpah</a:t>
            </a:r>
            <a:r>
              <a:rPr lang="en-US" b="1" dirty="0" smtClean="0">
                <a:solidFill>
                  <a:schemeClr val="tx2">
                    <a:lumMod val="90000"/>
                  </a:schemeClr>
                </a:solidFill>
              </a:rPr>
              <a:t> and gave her to Jacob as a wife. </a:t>
            </a:r>
            <a:r>
              <a:rPr lang="en-US" b="1" baseline="30000" dirty="0" smtClean="0">
                <a:solidFill>
                  <a:schemeClr val="tx2">
                    <a:lumMod val="90000"/>
                  </a:schemeClr>
                </a:solidFill>
              </a:rPr>
              <a:t>10</a:t>
            </a:r>
            <a:r>
              <a:rPr lang="en-US" b="1" dirty="0" smtClean="0">
                <a:solidFill>
                  <a:schemeClr val="tx2">
                    <a:lumMod val="90000"/>
                  </a:schemeClr>
                </a:solidFill>
              </a:rPr>
              <a:t> Leah’s servant </a:t>
            </a:r>
            <a:r>
              <a:rPr lang="en-US" b="1" dirty="0" err="1" smtClean="0">
                <a:solidFill>
                  <a:schemeClr val="tx2">
                    <a:lumMod val="90000"/>
                  </a:schemeClr>
                </a:solidFill>
              </a:rPr>
              <a:t>Zilpah</a:t>
            </a:r>
            <a:r>
              <a:rPr lang="en-US" b="1" dirty="0" smtClean="0">
                <a:solidFill>
                  <a:schemeClr val="tx2">
                    <a:lumMod val="90000"/>
                  </a:schemeClr>
                </a:solidFill>
              </a:rPr>
              <a:t> bore Jacob a son. </a:t>
            </a:r>
            <a:r>
              <a:rPr lang="en-US" b="1" baseline="30000" dirty="0" smtClean="0">
                <a:solidFill>
                  <a:schemeClr val="tx2">
                    <a:lumMod val="90000"/>
                  </a:schemeClr>
                </a:solidFill>
              </a:rPr>
              <a:t>11</a:t>
            </a:r>
            <a:r>
              <a:rPr lang="en-US" b="1" dirty="0" smtClean="0">
                <a:solidFill>
                  <a:schemeClr val="tx2">
                    <a:lumMod val="90000"/>
                  </a:schemeClr>
                </a:solidFill>
              </a:rPr>
              <a:t> Then Leah said, “What good fortune!”</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c"/>
              </a:rPr>
              <a:t>c</a:t>
            </a:r>
            <a:r>
              <a:rPr lang="en-US" b="1" baseline="30000" dirty="0" smtClean="0">
                <a:solidFill>
                  <a:schemeClr val="tx2">
                    <a:lumMod val="90000"/>
                  </a:schemeClr>
                </a:solidFill>
              </a:rPr>
              <a:t>]</a:t>
            </a:r>
            <a:r>
              <a:rPr lang="en-US" b="1" dirty="0" smtClean="0">
                <a:solidFill>
                  <a:schemeClr val="tx2">
                    <a:lumMod val="90000"/>
                  </a:schemeClr>
                </a:solidFill>
              </a:rPr>
              <a:t> So she named him Gad.</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d"/>
              </a:rPr>
              <a:t>d</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12</a:t>
            </a:r>
            <a:r>
              <a:rPr lang="en-US" b="1" dirty="0" smtClean="0">
                <a:solidFill>
                  <a:schemeClr val="tx2">
                    <a:lumMod val="90000"/>
                  </a:schemeClr>
                </a:solidFill>
              </a:rPr>
              <a:t> Leah’s servant </a:t>
            </a:r>
            <a:r>
              <a:rPr lang="en-US" b="1" dirty="0" err="1" smtClean="0">
                <a:solidFill>
                  <a:schemeClr val="tx2">
                    <a:lumMod val="90000"/>
                  </a:schemeClr>
                </a:solidFill>
              </a:rPr>
              <a:t>Zilpah</a:t>
            </a:r>
            <a:r>
              <a:rPr lang="en-US" b="1" dirty="0" smtClean="0">
                <a:solidFill>
                  <a:schemeClr val="tx2">
                    <a:lumMod val="90000"/>
                  </a:schemeClr>
                </a:solidFill>
              </a:rPr>
              <a:t> bore Jacob a second son. </a:t>
            </a:r>
            <a:r>
              <a:rPr lang="en-US" b="1" baseline="30000" dirty="0" smtClean="0">
                <a:solidFill>
                  <a:schemeClr val="tx2">
                    <a:lumMod val="90000"/>
                  </a:schemeClr>
                </a:solidFill>
              </a:rPr>
              <a:t>13</a:t>
            </a:r>
            <a:r>
              <a:rPr lang="en-US" b="1" dirty="0" smtClean="0">
                <a:solidFill>
                  <a:schemeClr val="tx2">
                    <a:lumMod val="90000"/>
                  </a:schemeClr>
                </a:solidFill>
              </a:rPr>
              <a:t> Then Leah said, “How happy I am! The women will call me happy.” So she named him Asher.</a:t>
            </a:r>
            <a:r>
              <a:rPr lang="en-US" b="1" baseline="30000" dirty="0" smtClean="0">
                <a:solidFill>
                  <a:schemeClr val="tx2">
                    <a:lumMod val="90000"/>
                  </a:schemeClr>
                </a:solidFill>
              </a:rPr>
              <a:t>[</a:t>
            </a:r>
            <a:r>
              <a:rPr lang="en-US" b="1" baseline="30000" dirty="0" smtClean="0">
                <a:solidFill>
                  <a:schemeClr val="tx2">
                    <a:lumMod val="90000"/>
                  </a:schemeClr>
                </a:solidFill>
                <a:hlinkClick r:id="rId2" tooltip="See footnote e"/>
              </a:rPr>
              <a:t>e</a:t>
            </a:r>
            <a:r>
              <a:rPr lang="en-US" b="1" baseline="30000" dirty="0" smtClean="0">
                <a:solidFill>
                  <a:schemeClr val="tx2">
                    <a:lumMod val="90000"/>
                  </a:schemeClr>
                </a:solidFill>
              </a:rPr>
              <a:t>]</a:t>
            </a:r>
            <a:r>
              <a:rPr lang="en-US" b="1" dirty="0" smtClean="0">
                <a:solidFill>
                  <a:schemeClr val="tx2">
                    <a:lumMod val="90000"/>
                  </a:schemeClr>
                </a:solidFill>
              </a:rPr>
              <a:t>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14</a:t>
            </a:r>
            <a:r>
              <a:rPr lang="en-US" b="1" dirty="0" smtClean="0">
                <a:solidFill>
                  <a:schemeClr val="tx2">
                    <a:lumMod val="90000"/>
                  </a:schemeClr>
                </a:solidFill>
              </a:rPr>
              <a:t> During wheat harvest, Reuben went out into the fields and found some mandrake plants, which he brought to his mother Leah. Rachel said to Leah, “Please give me some of your son’s mandrakes.” </a:t>
            </a:r>
          </a:p>
          <a:p>
            <a:pPr marL="0" indent="0">
              <a:buNone/>
            </a:pPr>
            <a:r>
              <a:rPr lang="en-US" b="1" dirty="0" smtClean="0">
                <a:solidFill>
                  <a:schemeClr val="tx2">
                    <a:lumMod val="90000"/>
                  </a:schemeClr>
                </a:solidFill>
              </a:rPr>
              <a:t> </a:t>
            </a:r>
            <a:r>
              <a:rPr lang="en-US" b="1" baseline="30000" dirty="0" smtClean="0">
                <a:solidFill>
                  <a:schemeClr val="tx2">
                    <a:lumMod val="90000"/>
                  </a:schemeClr>
                </a:solidFill>
              </a:rPr>
              <a:t>15</a:t>
            </a:r>
            <a:r>
              <a:rPr lang="en-US" b="1" dirty="0" smtClean="0">
                <a:solidFill>
                  <a:schemeClr val="tx2">
                    <a:lumMod val="90000"/>
                  </a:schemeClr>
                </a:solidFill>
              </a:rPr>
              <a:t> But she said to her, “Wasn’t it enough that you took away my husband? Will you take my son’s mandrakes too?” </a:t>
            </a:r>
          </a:p>
          <a:p>
            <a:pPr marL="0" indent="0">
              <a:buNone/>
            </a:pPr>
            <a:r>
              <a:rPr lang="en-US" b="1" dirty="0" smtClean="0">
                <a:solidFill>
                  <a:schemeClr val="tx2">
                    <a:lumMod val="90000"/>
                  </a:schemeClr>
                </a:solidFill>
              </a:rPr>
              <a:t>   “Very well,” Rachel said, “he can sleep with you tonight in return for your son’s mandrakes.” </a:t>
            </a:r>
          </a:p>
          <a:p>
            <a:endParaRPr lang="en-US" dirty="0"/>
          </a:p>
        </p:txBody>
      </p:sp>
      <p:pic>
        <p:nvPicPr>
          <p:cNvPr id="5" name="Content Placeholder 4" descr="mandragoratacuinumsanit.jpg"/>
          <p:cNvPicPr>
            <a:picLocks noGrp="1" noChangeAspect="1"/>
          </p:cNvPicPr>
          <p:nvPr>
            <p:ph sz="half" idx="2"/>
          </p:nvPr>
        </p:nvPicPr>
        <p:blipFill>
          <a:blip r:embed="rId3"/>
          <a:stretch>
            <a:fillRect/>
          </a:stretch>
        </p:blipFill>
        <p:spPr>
          <a:xfrm>
            <a:off x="5715000" y="1055339"/>
            <a:ext cx="2992438" cy="3299522"/>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268</TotalTime>
  <Words>794</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The Story of Jacob and his Wives Leah and Rachel</vt:lpstr>
      <vt:lpstr> </vt:lpstr>
      <vt:lpstr>Then Rachel arrived and when Jacob saw her he moved the stone from the well and kissed her and told her he was her cousin, son of her aunt Rebekah.  Rachel ran and told her father, Laban , and Laban took him home and welcomed him.</vt:lpstr>
      <vt:lpstr>Jacob stayed and worked for Laban a month at which time Laban asked how he would like to be paid.  Jacob agreed to work for Laban for 7 years in return for the hand in marriage of Rachel.</vt:lpstr>
      <vt:lpstr>Laban agreed, and Jacob worked for him for seven years.  When he was done he asked Laban for Rachel because he was very much in love with her.  Laban had a feast to celebrate Jacob and Rachel's union, but when night came he took Jacob his other daughter Leah and Jacob consummated a union with her instead.</vt:lpstr>
      <vt:lpstr>When Jacob awoke in the morning and discovered what had happened, he went to Laban and asked what the deal was!  Laban explained the custom of the eldest daughter marrying first, but offered Leah if Jacob would work an additional 7 years.  Jacob agreed.</vt:lpstr>
      <vt:lpstr>When God saw that Rachel was loved, but Leah was not., he gave Leah the gift of being able to have children.  She gave birth to: Reuben, Simeon, Levi, and Judah.  Each time she thought it would bring her husband closer to her, until after the 4th child she praised the Lord and with that she was done having children.</vt:lpstr>
      <vt:lpstr>Rachel became jealous that she was not having children and demanded Jacob give her a child.  When he claimed he could not, she gave him Bilhah, her maid, to have her children. So Bilhah got pregnant and had a son and he was named Dan.</vt:lpstr>
      <vt:lpstr>Rachel's servant had another son named Naphtali. When Leah saw she had stopped having children, she gave her maid, Zilpah to Jacob to bear her more children.  Zilpah bore Jacob two sons named Gad and Asher.  Reuben went in the fields and gathered some mandrakes that Rachel wanted.  In exchange for mandrakes, Rachel gave Leah Jacob to sleep with that night.</vt:lpstr>
      <vt:lpstr>Leah hired Jacob with her son's mandrakes and bore him a 5th son, Issachar.  Leah then bore him a 6th child, Zebulun. And then God gave her a daughter, Dinah.  Then God finally restored Rachel's ability to bear children and gave her  2 sons, Joseph and Benjamin.</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Jacob and his Wives Leah and Rachel</dc:title>
  <dc:creator>pete</dc:creator>
  <cp:lastModifiedBy>pete</cp:lastModifiedBy>
  <cp:revision>24</cp:revision>
  <dcterms:created xsi:type="dcterms:W3CDTF">2011-10-25T15:50:59Z</dcterms:created>
  <dcterms:modified xsi:type="dcterms:W3CDTF">2013-10-18T15:12:53Z</dcterms:modified>
</cp:coreProperties>
</file>